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charts/chart1.xml" ContentType="application/vnd.openxmlformats-officedocument.drawingml.chart+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Lst>
  <p:sldSz cx="12192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DD4EA"/>
          </a:solidFill>
        </a:fill>
      </a:tcStyle>
    </a:wholeTbl>
    <a:band2H>
      <a:tcTxStyle/>
      <a:tcStyle>
        <a:tcBdr/>
        <a:fill>
          <a:solidFill>
            <a:srgbClr val="E8EBF5"/>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E0E0E0"/>
          </a:solidFill>
        </a:fill>
      </a:tcStyle>
    </a:wholeTbl>
    <a:band2H>
      <a:tcTxStyle/>
      <a:tcStyle>
        <a:tcBdr/>
        <a:fill>
          <a:solidFill>
            <a:srgbClr val="F0F0F0"/>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4E2CE"/>
          </a:solidFill>
        </a:fill>
      </a:tcStyle>
    </a:wholeTbl>
    <a:band2H>
      <a:tcTxStyle/>
      <a:tcStyle>
        <a:tcBdr/>
        <a:fill>
          <a:solidFill>
            <a:srgbClr val="EBF1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7" d="100"/>
          <a:sy n="67" d="100"/>
        </p:scale>
        <p:origin x="834"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customXml" Target="../customXml/item3.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ustomXml" Target="../customXml/item2.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customXml" Target="../customXml/item1.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it-IT"/>
  <c:roundedCorners val="0"/>
  <c:style val="2"/>
  <c:chart>
    <c:title>
      <c:tx>
        <c:rich>
          <a:bodyPr rot="0"/>
          <a:lstStyle/>
          <a:p>
            <a:pPr>
              <a:defRPr sz="1800" b="1" i="0" u="none" strike="noStrike">
                <a:solidFill>
                  <a:srgbClr val="595959"/>
                </a:solidFill>
                <a:latin typeface="Calibri"/>
              </a:defRPr>
            </a:pPr>
            <a:r>
              <a:rPr sz="1800" b="1" i="0" u="none" strike="noStrike">
                <a:solidFill>
                  <a:srgbClr val="595959"/>
                </a:solidFill>
                <a:latin typeface="Calibri"/>
              </a:rPr>
              <a:t>Età media progetti DBP </a:t>
            </a:r>
          </a:p>
        </c:rich>
      </c:tx>
      <c:layout>
        <c:manualLayout>
          <c:xMode val="edge"/>
          <c:yMode val="edge"/>
          <c:x val="0.24477199999999999"/>
          <c:y val="0"/>
          <c:w val="0.51045499999999999"/>
          <c:h val="0.15624099999999999"/>
        </c:manualLayout>
      </c:layout>
      <c:overlay val="1"/>
      <c:spPr>
        <a:noFill/>
        <a:effectLst/>
      </c:spPr>
    </c:title>
    <c:autoTitleDeleted val="0"/>
    <c:plotArea>
      <c:layout>
        <c:manualLayout>
          <c:layoutTarget val="inner"/>
          <c:xMode val="edge"/>
          <c:yMode val="edge"/>
          <c:x val="7.5751299999999994E-2"/>
          <c:y val="0.15624099999999999"/>
          <c:w val="0.91924899999999998"/>
          <c:h val="0.80764499999999995"/>
        </c:manualLayout>
      </c:layout>
      <c:barChart>
        <c:barDir val="col"/>
        <c:grouping val="clustered"/>
        <c:varyColors val="0"/>
        <c:ser>
          <c:idx val="0"/>
          <c:order val="0"/>
          <c:tx>
            <c:strRef>
              <c:f>Sheet1!$A$2</c:f>
              <c:strCache>
                <c:ptCount val="1"/>
                <c:pt idx="0">
                  <c:v>Series1</c:v>
                </c:pt>
              </c:strCache>
            </c:strRef>
          </c:tx>
          <c:spPr>
            <a:solidFill>
              <a:srgbClr val="2E75B6"/>
            </a:solidFill>
            <a:ln w="12700" cap="flat">
              <a:noFill/>
              <a:miter lim="400000"/>
            </a:ln>
            <a:effectLst/>
          </c:spPr>
          <c:invertIfNegative val="0"/>
          <c:cat>
            <c:strRef>
              <c:f>Sheet1!$B$1:$F$1</c:f>
              <c:strCache>
                <c:ptCount val="5"/>
                <c:pt idx="0">
                  <c:v>1</c:v>
                </c:pt>
                <c:pt idx="1">
                  <c:v>2</c:v>
                </c:pt>
                <c:pt idx="2">
                  <c:v>3</c:v>
                </c:pt>
                <c:pt idx="3">
                  <c:v>4</c:v>
                </c:pt>
                <c:pt idx="4">
                  <c:v>5</c:v>
                </c:pt>
              </c:strCache>
            </c:strRef>
          </c:cat>
          <c:val>
            <c:numRef>
              <c:f>Sheet1!$B$2:$F$2</c:f>
              <c:numCache>
                <c:formatCode>General</c:formatCode>
                <c:ptCount val="5"/>
                <c:pt idx="0">
                  <c:v>38</c:v>
                </c:pt>
                <c:pt idx="1">
                  <c:v>31.714286000000001</c:v>
                </c:pt>
                <c:pt idx="2">
                  <c:v>28.5</c:v>
                </c:pt>
                <c:pt idx="3">
                  <c:v>25.905660000000001</c:v>
                </c:pt>
                <c:pt idx="4">
                  <c:v>18.294118000000001</c:v>
                </c:pt>
              </c:numCache>
            </c:numRef>
          </c:val>
          <c:extLst>
            <c:ext xmlns:c16="http://schemas.microsoft.com/office/drawing/2014/chart" uri="{C3380CC4-5D6E-409C-BE32-E72D297353CC}">
              <c16:uniqueId val="{00000000-9A62-4B5F-8DC4-7D59EE49DA8A}"/>
            </c:ext>
          </c:extLst>
        </c:ser>
        <c:dLbls>
          <c:showLegendKey val="0"/>
          <c:showVal val="0"/>
          <c:showCatName val="0"/>
          <c:showSerName val="0"/>
          <c:showPercent val="0"/>
          <c:showBubbleSize val="0"/>
        </c:dLbls>
        <c:gapWidth val="219"/>
        <c:overlap val="-27"/>
        <c:axId val="2094734552"/>
        <c:axId val="2094734553"/>
      </c:barChart>
      <c:catAx>
        <c:axId val="2094734552"/>
        <c:scaling>
          <c:orientation val="minMax"/>
        </c:scaling>
        <c:delete val="0"/>
        <c:axPos val="b"/>
        <c:numFmt formatCode="General" sourceLinked="0"/>
        <c:majorTickMark val="none"/>
        <c:minorTickMark val="none"/>
        <c:tickLblPos val="none"/>
        <c:spPr>
          <a:ln w="12700" cap="flat">
            <a:noFill/>
            <a:prstDash val="solid"/>
            <a:miter lim="800000"/>
          </a:ln>
        </c:spPr>
        <c:txPr>
          <a:bodyPr rot="0"/>
          <a:lstStyle/>
          <a:p>
            <a:pPr>
              <a:defRPr sz="1000" b="0" i="0" u="none" strike="noStrike">
                <a:solidFill>
                  <a:srgbClr val="000000"/>
                </a:solidFill>
                <a:latin typeface="Calibri"/>
              </a:defRPr>
            </a:pPr>
            <a:endParaRPr lang="it-IT"/>
          </a:p>
        </c:txPr>
        <c:crossAx val="2094734553"/>
        <c:crosses val="autoZero"/>
        <c:auto val="1"/>
        <c:lblAlgn val="ctr"/>
        <c:lblOffset val="100"/>
        <c:noMultiLvlLbl val="1"/>
      </c:catAx>
      <c:valAx>
        <c:axId val="2094734553"/>
        <c:scaling>
          <c:orientation val="minMax"/>
        </c:scaling>
        <c:delete val="0"/>
        <c:axPos val="l"/>
        <c:majorGridlines>
          <c:spPr>
            <a:ln w="12700" cap="flat">
              <a:solidFill>
                <a:srgbClr val="D9D9D9"/>
              </a:solidFill>
              <a:prstDash val="solid"/>
              <a:round/>
            </a:ln>
          </c:spPr>
        </c:majorGridlines>
        <c:numFmt formatCode="0.####" sourceLinked="0"/>
        <c:majorTickMark val="none"/>
        <c:minorTickMark val="none"/>
        <c:tickLblPos val="nextTo"/>
        <c:spPr>
          <a:ln w="12700" cap="flat">
            <a:noFill/>
            <a:prstDash val="solid"/>
            <a:miter lim="800000"/>
          </a:ln>
        </c:spPr>
        <c:txPr>
          <a:bodyPr rot="0"/>
          <a:lstStyle/>
          <a:p>
            <a:pPr>
              <a:defRPr sz="900" b="0" i="0" u="none" strike="noStrike">
                <a:solidFill>
                  <a:srgbClr val="595959"/>
                </a:solidFill>
                <a:latin typeface="Calibri"/>
              </a:defRPr>
            </a:pPr>
            <a:endParaRPr lang="it-IT"/>
          </a:p>
        </c:txPr>
        <c:crossAx val="2094734552"/>
        <c:crosses val="autoZero"/>
        <c:crossBetween val="between"/>
        <c:majorUnit val="9.5"/>
        <c:minorUnit val="4.75"/>
      </c:valAx>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0" name="Shape 100"/>
          <p:cNvSpPr>
            <a:spLocks noGrp="1" noRot="1" noChangeAspect="1"/>
          </p:cNvSpPr>
          <p:nvPr>
            <p:ph type="sldImg"/>
          </p:nvPr>
        </p:nvSpPr>
        <p:spPr>
          <a:xfrm>
            <a:off x="1143000" y="685800"/>
            <a:ext cx="4572000" cy="3429000"/>
          </a:xfrm>
          <a:prstGeom prst="rect">
            <a:avLst/>
          </a:prstGeom>
        </p:spPr>
        <p:txBody>
          <a:bodyPr/>
          <a:lstStyle/>
          <a:p>
            <a:endParaRPr/>
          </a:p>
        </p:txBody>
      </p:sp>
      <p:sp>
        <p:nvSpPr>
          <p:cNvPr id="101" name="Shape 101"/>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latinLnBrk="0">
      <a:defRPr sz="1200">
        <a:latin typeface="+mj-lt"/>
        <a:ea typeface="+mj-ea"/>
        <a:cs typeface="+mj-cs"/>
        <a:sym typeface="Calibri"/>
      </a:defRPr>
    </a:lvl1pPr>
    <a:lvl2pPr indent="228600" latinLnBrk="0">
      <a:defRPr sz="1200">
        <a:latin typeface="+mj-lt"/>
        <a:ea typeface="+mj-ea"/>
        <a:cs typeface="+mj-cs"/>
        <a:sym typeface="Calibri"/>
      </a:defRPr>
    </a:lvl2pPr>
    <a:lvl3pPr indent="457200" latinLnBrk="0">
      <a:defRPr sz="1200">
        <a:latin typeface="+mj-lt"/>
        <a:ea typeface="+mj-ea"/>
        <a:cs typeface="+mj-cs"/>
        <a:sym typeface="Calibri"/>
      </a:defRPr>
    </a:lvl3pPr>
    <a:lvl4pPr indent="685800" latinLnBrk="0">
      <a:defRPr sz="1200">
        <a:latin typeface="+mj-lt"/>
        <a:ea typeface="+mj-ea"/>
        <a:cs typeface="+mj-cs"/>
        <a:sym typeface="Calibri"/>
      </a:defRPr>
    </a:lvl4pPr>
    <a:lvl5pPr indent="914400" latinLnBrk="0">
      <a:defRPr sz="1200">
        <a:latin typeface="+mj-lt"/>
        <a:ea typeface="+mj-ea"/>
        <a:cs typeface="+mj-cs"/>
        <a:sym typeface="Calibri"/>
      </a:defRPr>
    </a:lvl5pPr>
    <a:lvl6pPr indent="1143000" latinLnBrk="0">
      <a:defRPr sz="1200">
        <a:latin typeface="+mj-lt"/>
        <a:ea typeface="+mj-ea"/>
        <a:cs typeface="+mj-cs"/>
        <a:sym typeface="Calibri"/>
      </a:defRPr>
    </a:lvl6pPr>
    <a:lvl7pPr indent="1371600" latinLnBrk="0">
      <a:defRPr sz="1200">
        <a:latin typeface="+mj-lt"/>
        <a:ea typeface="+mj-ea"/>
        <a:cs typeface="+mj-cs"/>
        <a:sym typeface="Calibri"/>
      </a:defRPr>
    </a:lvl7pPr>
    <a:lvl8pPr indent="1600200" latinLnBrk="0">
      <a:defRPr sz="1200">
        <a:latin typeface="+mj-lt"/>
        <a:ea typeface="+mj-ea"/>
        <a:cs typeface="+mj-cs"/>
        <a:sym typeface="Calibri"/>
      </a:defRPr>
    </a:lvl8pPr>
    <a:lvl9pPr indent="1828800"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Diapositiva titolo">
    <p:spTree>
      <p:nvGrpSpPr>
        <p:cNvPr id="1" name=""/>
        <p:cNvGrpSpPr/>
        <p:nvPr/>
      </p:nvGrpSpPr>
      <p:grpSpPr>
        <a:xfrm>
          <a:off x="0" y="0"/>
          <a:ext cx="0" cy="0"/>
          <a:chOff x="0" y="0"/>
          <a:chExt cx="0" cy="0"/>
        </a:xfrm>
      </p:grpSpPr>
      <p:sp>
        <p:nvSpPr>
          <p:cNvPr id="11" name="Titolo Testo"/>
          <p:cNvSpPr txBox="1">
            <a:spLocks noGrp="1"/>
          </p:cNvSpPr>
          <p:nvPr>
            <p:ph type="title"/>
          </p:nvPr>
        </p:nvSpPr>
        <p:spPr>
          <a:xfrm>
            <a:off x="1524000" y="1122362"/>
            <a:ext cx="9144000" cy="2387601"/>
          </a:xfrm>
          <a:prstGeom prst="rect">
            <a:avLst/>
          </a:prstGeom>
        </p:spPr>
        <p:txBody>
          <a:bodyPr anchor="b"/>
          <a:lstStyle>
            <a:lvl1pPr algn="ctr">
              <a:defRPr sz="6000"/>
            </a:lvl1pPr>
          </a:lstStyle>
          <a:p>
            <a:r>
              <a:t>Titolo Testo</a:t>
            </a:r>
          </a:p>
        </p:txBody>
      </p:sp>
      <p:sp>
        <p:nvSpPr>
          <p:cNvPr id="12" name="Corpo livello uno…"/>
          <p:cNvSpPr txBox="1">
            <a:spLocks noGrp="1"/>
          </p:cNvSpPr>
          <p:nvPr>
            <p:ph type="body" sz="quarter" idx="1"/>
          </p:nvPr>
        </p:nvSpPr>
        <p:spPr>
          <a:xfrm>
            <a:off x="1524000" y="3602037"/>
            <a:ext cx="9144000" cy="1655763"/>
          </a:xfrm>
          <a:prstGeom prst="rect">
            <a:avLst/>
          </a:prstGeom>
        </p:spPr>
        <p:txBody>
          <a:bodyPr/>
          <a:lstStyle>
            <a:lvl1pPr marL="0" indent="0" algn="ctr">
              <a:buSzTx/>
              <a:buFontTx/>
              <a:buNone/>
              <a:defRPr sz="2400"/>
            </a:lvl1pPr>
            <a:lvl2pPr marL="0" indent="457200" algn="ctr">
              <a:buSzTx/>
              <a:buFontTx/>
              <a:buNone/>
              <a:defRPr sz="2400"/>
            </a:lvl2pPr>
            <a:lvl3pPr marL="0" indent="914400" algn="ctr">
              <a:buSzTx/>
              <a:buFontTx/>
              <a:buNone/>
              <a:defRPr sz="2400"/>
            </a:lvl3pPr>
            <a:lvl4pPr marL="0" indent="1371600" algn="ctr">
              <a:buSzTx/>
              <a:buFontTx/>
              <a:buNone/>
              <a:defRPr sz="2400"/>
            </a:lvl4pPr>
            <a:lvl5pPr marL="0" indent="1828800" algn="ctr">
              <a:buSzTx/>
              <a:buFontTx/>
              <a:buNone/>
              <a:defRPr sz="2400"/>
            </a:lvl5pPr>
          </a:lstStyle>
          <a:p>
            <a:r>
              <a:t>Corpo livello uno</a:t>
            </a:r>
          </a:p>
          <a:p>
            <a:pPr lvl="1"/>
            <a:r>
              <a:t>Corpo livello due</a:t>
            </a:r>
          </a:p>
          <a:p>
            <a:pPr lvl="2"/>
            <a:r>
              <a:t>Corpo livello tre</a:t>
            </a:r>
          </a:p>
          <a:p>
            <a:pPr lvl="3"/>
            <a:r>
              <a:t>Corpo livello quattro</a:t>
            </a:r>
          </a:p>
          <a:p>
            <a:pPr lvl="4"/>
            <a:r>
              <a:t>Corpo livello cinque</a:t>
            </a:r>
          </a:p>
        </p:txBody>
      </p:sp>
      <p:sp>
        <p:nvSpPr>
          <p:cNvPr id="13" name="Numero diapositiva"/>
          <p:cNvSpPr txBox="1">
            <a:spLocks noGrp="1"/>
          </p:cNvSpPr>
          <p:nvPr>
            <p:ph type="sldNum" sz="quarter" idx="2"/>
          </p:nvPr>
        </p:nvSpPr>
        <p:spPr>
          <a:prstGeom prst="rect">
            <a:avLst/>
          </a:prstGeom>
        </p:spPr>
        <p:txBody>
          <a:bodyPr/>
          <a:lstStyle/>
          <a:p>
            <a:fld id="{86CB4B4D-7CA3-9044-876B-883B54F8677D}" type="slidenum">
              <a:t>‹N›</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Titolo e contenuto">
    <p:spTree>
      <p:nvGrpSpPr>
        <p:cNvPr id="1" name=""/>
        <p:cNvGrpSpPr/>
        <p:nvPr/>
      </p:nvGrpSpPr>
      <p:grpSpPr>
        <a:xfrm>
          <a:off x="0" y="0"/>
          <a:ext cx="0" cy="0"/>
          <a:chOff x="0" y="0"/>
          <a:chExt cx="0" cy="0"/>
        </a:xfrm>
      </p:grpSpPr>
      <p:sp>
        <p:nvSpPr>
          <p:cNvPr id="92" name="Titolo Testo"/>
          <p:cNvSpPr txBox="1">
            <a:spLocks noGrp="1"/>
          </p:cNvSpPr>
          <p:nvPr>
            <p:ph type="title"/>
          </p:nvPr>
        </p:nvSpPr>
        <p:spPr>
          <a:prstGeom prst="rect">
            <a:avLst/>
          </a:prstGeom>
        </p:spPr>
        <p:txBody>
          <a:bodyPr lIns="45718" tIns="45718" rIns="45718" bIns="45718"/>
          <a:lstStyle/>
          <a:p>
            <a:r>
              <a:t>Titolo Testo</a:t>
            </a:r>
          </a:p>
        </p:txBody>
      </p:sp>
      <p:sp>
        <p:nvSpPr>
          <p:cNvPr id="93" name="Corpo livello uno…"/>
          <p:cNvSpPr txBox="1">
            <a:spLocks noGrp="1"/>
          </p:cNvSpPr>
          <p:nvPr>
            <p:ph type="body" idx="1"/>
          </p:nvPr>
        </p:nvSpPr>
        <p:spPr>
          <a:prstGeom prst="rect">
            <a:avLst/>
          </a:prstGeom>
        </p:spPr>
        <p:txBody>
          <a:bodyPr lIns="45718" tIns="45718" rIns="45718" bIns="45718"/>
          <a:lstStyle>
            <a:lvl3pPr marL="1234438" indent="-320038"/>
          </a:lstStyle>
          <a:p>
            <a:r>
              <a:t>Corpo livello uno</a:t>
            </a:r>
          </a:p>
          <a:p>
            <a:pPr lvl="1"/>
            <a:r>
              <a:t>Corpo livello due</a:t>
            </a:r>
          </a:p>
          <a:p>
            <a:pPr lvl="2"/>
            <a:r>
              <a:t>Corpo livello tre</a:t>
            </a:r>
          </a:p>
          <a:p>
            <a:pPr lvl="3"/>
            <a:r>
              <a:t>Corpo livello quattro</a:t>
            </a:r>
          </a:p>
          <a:p>
            <a:pPr lvl="4"/>
            <a:r>
              <a:t>Corpo livello cinque</a:t>
            </a:r>
          </a:p>
        </p:txBody>
      </p:sp>
      <p:sp>
        <p:nvSpPr>
          <p:cNvPr id="94" name="Numero diapositiva"/>
          <p:cNvSpPr txBox="1">
            <a:spLocks noGrp="1"/>
          </p:cNvSpPr>
          <p:nvPr>
            <p:ph type="sldNum" sz="quarter" idx="2"/>
          </p:nvPr>
        </p:nvSpPr>
        <p:spPr>
          <a:xfrm>
            <a:off x="11095181" y="6414762"/>
            <a:ext cx="258620" cy="248301"/>
          </a:xfrm>
          <a:prstGeom prst="rect">
            <a:avLst/>
          </a:prstGeom>
        </p:spPr>
        <p:txBody>
          <a:bodyPr lIns="45718" tIns="45718" rIns="45718" bIns="45718"/>
          <a:lstStyle/>
          <a:p>
            <a:fld id="{86CB4B4D-7CA3-9044-876B-883B54F8677D}" type="slidenum">
              <a:t>‹N›</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olo e contenuto">
    <p:spTree>
      <p:nvGrpSpPr>
        <p:cNvPr id="1" name=""/>
        <p:cNvGrpSpPr/>
        <p:nvPr/>
      </p:nvGrpSpPr>
      <p:grpSpPr>
        <a:xfrm>
          <a:off x="0" y="0"/>
          <a:ext cx="0" cy="0"/>
          <a:chOff x="0" y="0"/>
          <a:chExt cx="0" cy="0"/>
        </a:xfrm>
      </p:grpSpPr>
      <p:sp>
        <p:nvSpPr>
          <p:cNvPr id="20" name="Titolo Testo"/>
          <p:cNvSpPr txBox="1">
            <a:spLocks noGrp="1"/>
          </p:cNvSpPr>
          <p:nvPr>
            <p:ph type="title"/>
          </p:nvPr>
        </p:nvSpPr>
        <p:spPr>
          <a:prstGeom prst="rect">
            <a:avLst/>
          </a:prstGeom>
        </p:spPr>
        <p:txBody>
          <a:bodyPr/>
          <a:lstStyle/>
          <a:p>
            <a:r>
              <a:t>Titolo Testo</a:t>
            </a:r>
          </a:p>
        </p:txBody>
      </p:sp>
      <p:sp>
        <p:nvSpPr>
          <p:cNvPr id="21" name="Corpo livello uno…"/>
          <p:cNvSpPr txBox="1">
            <a:spLocks noGrp="1"/>
          </p:cNvSpPr>
          <p:nvPr>
            <p:ph type="body" idx="1"/>
          </p:nvPr>
        </p:nvSpPr>
        <p:spPr>
          <a:prstGeom prst="rect">
            <a:avLst/>
          </a:prstGeom>
        </p:spPr>
        <p:txBody>
          <a:bodyPr/>
          <a:lstStyle/>
          <a:p>
            <a:r>
              <a:t>Corpo livello uno</a:t>
            </a:r>
          </a:p>
          <a:p>
            <a:pPr lvl="1"/>
            <a:r>
              <a:t>Corpo livello due</a:t>
            </a:r>
          </a:p>
          <a:p>
            <a:pPr lvl="2"/>
            <a:r>
              <a:t>Corpo livello tre</a:t>
            </a:r>
          </a:p>
          <a:p>
            <a:pPr lvl="3"/>
            <a:r>
              <a:t>Corpo livello quattro</a:t>
            </a:r>
          </a:p>
          <a:p>
            <a:pPr lvl="4"/>
            <a:r>
              <a:t>Corpo livello cinque</a:t>
            </a:r>
          </a:p>
        </p:txBody>
      </p:sp>
      <p:sp>
        <p:nvSpPr>
          <p:cNvPr id="22" name="Numero diapositiva"/>
          <p:cNvSpPr txBox="1">
            <a:spLocks noGrp="1"/>
          </p:cNvSpPr>
          <p:nvPr>
            <p:ph type="sldNum" sz="quarter" idx="2"/>
          </p:nvPr>
        </p:nvSpPr>
        <p:spPr>
          <a:prstGeom prst="rect">
            <a:avLst/>
          </a:prstGeom>
        </p:spPr>
        <p:txBody>
          <a:bodyPr/>
          <a:lstStyle/>
          <a:p>
            <a:fld id="{86CB4B4D-7CA3-9044-876B-883B54F8677D}" type="slidenum">
              <a:t>‹N›</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Intestazione sezione">
    <p:spTree>
      <p:nvGrpSpPr>
        <p:cNvPr id="1" name=""/>
        <p:cNvGrpSpPr/>
        <p:nvPr/>
      </p:nvGrpSpPr>
      <p:grpSpPr>
        <a:xfrm>
          <a:off x="0" y="0"/>
          <a:ext cx="0" cy="0"/>
          <a:chOff x="0" y="0"/>
          <a:chExt cx="0" cy="0"/>
        </a:xfrm>
      </p:grpSpPr>
      <p:sp>
        <p:nvSpPr>
          <p:cNvPr id="29" name="Titolo Testo"/>
          <p:cNvSpPr txBox="1">
            <a:spLocks noGrp="1"/>
          </p:cNvSpPr>
          <p:nvPr>
            <p:ph type="title"/>
          </p:nvPr>
        </p:nvSpPr>
        <p:spPr>
          <a:xfrm>
            <a:off x="831850" y="1709738"/>
            <a:ext cx="10515600" cy="2852737"/>
          </a:xfrm>
          <a:prstGeom prst="rect">
            <a:avLst/>
          </a:prstGeom>
        </p:spPr>
        <p:txBody>
          <a:bodyPr anchor="b"/>
          <a:lstStyle>
            <a:lvl1pPr>
              <a:defRPr sz="6000"/>
            </a:lvl1pPr>
          </a:lstStyle>
          <a:p>
            <a:r>
              <a:t>Titolo Testo</a:t>
            </a:r>
          </a:p>
        </p:txBody>
      </p:sp>
      <p:sp>
        <p:nvSpPr>
          <p:cNvPr id="30" name="Corpo livello uno…"/>
          <p:cNvSpPr txBox="1">
            <a:spLocks noGrp="1"/>
          </p:cNvSpPr>
          <p:nvPr>
            <p:ph type="body" sz="quarter" idx="1"/>
          </p:nvPr>
        </p:nvSpPr>
        <p:spPr>
          <a:xfrm>
            <a:off x="831850" y="4589462"/>
            <a:ext cx="10515600" cy="1500188"/>
          </a:xfrm>
          <a:prstGeom prst="rect">
            <a:avLst/>
          </a:prstGeom>
        </p:spPr>
        <p:txBody>
          <a:bodyPr/>
          <a:lstStyle>
            <a:lvl1pPr marL="0" indent="0">
              <a:buSzTx/>
              <a:buFontTx/>
              <a:buNone/>
              <a:defRPr sz="2400">
                <a:solidFill>
                  <a:srgbClr val="888888"/>
                </a:solidFill>
              </a:defRPr>
            </a:lvl1pPr>
            <a:lvl2pPr marL="0" indent="457200">
              <a:buSzTx/>
              <a:buFontTx/>
              <a:buNone/>
              <a:defRPr sz="2400">
                <a:solidFill>
                  <a:srgbClr val="888888"/>
                </a:solidFill>
              </a:defRPr>
            </a:lvl2pPr>
            <a:lvl3pPr marL="0" indent="914400">
              <a:buSzTx/>
              <a:buFontTx/>
              <a:buNone/>
              <a:defRPr sz="2400">
                <a:solidFill>
                  <a:srgbClr val="888888"/>
                </a:solidFill>
              </a:defRPr>
            </a:lvl3pPr>
            <a:lvl4pPr marL="0" indent="1371600">
              <a:buSzTx/>
              <a:buFontTx/>
              <a:buNone/>
              <a:defRPr sz="2400">
                <a:solidFill>
                  <a:srgbClr val="888888"/>
                </a:solidFill>
              </a:defRPr>
            </a:lvl4pPr>
            <a:lvl5pPr marL="0" indent="1828800">
              <a:buSzTx/>
              <a:buFontTx/>
              <a:buNone/>
              <a:defRPr sz="2400">
                <a:solidFill>
                  <a:srgbClr val="888888"/>
                </a:solidFill>
              </a:defRPr>
            </a:lvl5pPr>
          </a:lstStyle>
          <a:p>
            <a:r>
              <a:t>Corpo livello uno</a:t>
            </a:r>
          </a:p>
          <a:p>
            <a:pPr lvl="1"/>
            <a:r>
              <a:t>Corpo livello due</a:t>
            </a:r>
          </a:p>
          <a:p>
            <a:pPr lvl="2"/>
            <a:r>
              <a:t>Corpo livello tre</a:t>
            </a:r>
          </a:p>
          <a:p>
            <a:pPr lvl="3"/>
            <a:r>
              <a:t>Corpo livello quattro</a:t>
            </a:r>
          </a:p>
          <a:p>
            <a:pPr lvl="4"/>
            <a:r>
              <a:t>Corpo livello cinque</a:t>
            </a:r>
          </a:p>
        </p:txBody>
      </p:sp>
      <p:sp>
        <p:nvSpPr>
          <p:cNvPr id="31" name="Numero diapositiva"/>
          <p:cNvSpPr txBox="1">
            <a:spLocks noGrp="1"/>
          </p:cNvSpPr>
          <p:nvPr>
            <p:ph type="sldNum" sz="quarter" idx="2"/>
          </p:nvPr>
        </p:nvSpPr>
        <p:spPr>
          <a:prstGeom prst="rect">
            <a:avLst/>
          </a:prstGeom>
        </p:spPr>
        <p:txBody>
          <a:bodyPr/>
          <a:lstStyle/>
          <a:p>
            <a:fld id="{86CB4B4D-7CA3-9044-876B-883B54F8677D}" type="slidenum">
              <a:t>‹N›</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Due contenuti">
    <p:spTree>
      <p:nvGrpSpPr>
        <p:cNvPr id="1" name=""/>
        <p:cNvGrpSpPr/>
        <p:nvPr/>
      </p:nvGrpSpPr>
      <p:grpSpPr>
        <a:xfrm>
          <a:off x="0" y="0"/>
          <a:ext cx="0" cy="0"/>
          <a:chOff x="0" y="0"/>
          <a:chExt cx="0" cy="0"/>
        </a:xfrm>
      </p:grpSpPr>
      <p:sp>
        <p:nvSpPr>
          <p:cNvPr id="38" name="Titolo Testo"/>
          <p:cNvSpPr txBox="1">
            <a:spLocks noGrp="1"/>
          </p:cNvSpPr>
          <p:nvPr>
            <p:ph type="title"/>
          </p:nvPr>
        </p:nvSpPr>
        <p:spPr>
          <a:prstGeom prst="rect">
            <a:avLst/>
          </a:prstGeom>
        </p:spPr>
        <p:txBody>
          <a:bodyPr/>
          <a:lstStyle/>
          <a:p>
            <a:r>
              <a:t>Titolo Testo</a:t>
            </a:r>
          </a:p>
        </p:txBody>
      </p:sp>
      <p:sp>
        <p:nvSpPr>
          <p:cNvPr id="39" name="Corpo livello uno…"/>
          <p:cNvSpPr txBox="1">
            <a:spLocks noGrp="1"/>
          </p:cNvSpPr>
          <p:nvPr>
            <p:ph type="body" sz="half" idx="1"/>
          </p:nvPr>
        </p:nvSpPr>
        <p:spPr>
          <a:xfrm>
            <a:off x="838200" y="1825625"/>
            <a:ext cx="5181600" cy="4351338"/>
          </a:xfrm>
          <a:prstGeom prst="rect">
            <a:avLst/>
          </a:prstGeom>
        </p:spPr>
        <p:txBody>
          <a:bodyPr/>
          <a:lstStyle/>
          <a:p>
            <a:r>
              <a:t>Corpo livello uno</a:t>
            </a:r>
          </a:p>
          <a:p>
            <a:pPr lvl="1"/>
            <a:r>
              <a:t>Corpo livello due</a:t>
            </a:r>
          </a:p>
          <a:p>
            <a:pPr lvl="2"/>
            <a:r>
              <a:t>Corpo livello tre</a:t>
            </a:r>
          </a:p>
          <a:p>
            <a:pPr lvl="3"/>
            <a:r>
              <a:t>Corpo livello quattro</a:t>
            </a:r>
          </a:p>
          <a:p>
            <a:pPr lvl="4"/>
            <a:r>
              <a:t>Corpo livello cinque</a:t>
            </a:r>
          </a:p>
        </p:txBody>
      </p:sp>
      <p:sp>
        <p:nvSpPr>
          <p:cNvPr id="40" name="Numero diapositiva"/>
          <p:cNvSpPr txBox="1">
            <a:spLocks noGrp="1"/>
          </p:cNvSpPr>
          <p:nvPr>
            <p:ph type="sldNum" sz="quarter" idx="2"/>
          </p:nvPr>
        </p:nvSpPr>
        <p:spPr>
          <a:prstGeom prst="rect">
            <a:avLst/>
          </a:prstGeom>
        </p:spPr>
        <p:txBody>
          <a:bodyPr/>
          <a:lstStyle/>
          <a:p>
            <a:fld id="{86CB4B4D-7CA3-9044-876B-883B54F8677D}" type="slidenum">
              <a:t>‹N›</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Confronto">
    <p:spTree>
      <p:nvGrpSpPr>
        <p:cNvPr id="1" name=""/>
        <p:cNvGrpSpPr/>
        <p:nvPr/>
      </p:nvGrpSpPr>
      <p:grpSpPr>
        <a:xfrm>
          <a:off x="0" y="0"/>
          <a:ext cx="0" cy="0"/>
          <a:chOff x="0" y="0"/>
          <a:chExt cx="0" cy="0"/>
        </a:xfrm>
      </p:grpSpPr>
      <p:sp>
        <p:nvSpPr>
          <p:cNvPr id="47" name="Titolo Testo"/>
          <p:cNvSpPr txBox="1">
            <a:spLocks noGrp="1"/>
          </p:cNvSpPr>
          <p:nvPr>
            <p:ph type="title"/>
          </p:nvPr>
        </p:nvSpPr>
        <p:spPr>
          <a:xfrm>
            <a:off x="839787" y="365125"/>
            <a:ext cx="10515601" cy="1325563"/>
          </a:xfrm>
          <a:prstGeom prst="rect">
            <a:avLst/>
          </a:prstGeom>
        </p:spPr>
        <p:txBody>
          <a:bodyPr/>
          <a:lstStyle/>
          <a:p>
            <a:r>
              <a:t>Titolo Testo</a:t>
            </a:r>
          </a:p>
        </p:txBody>
      </p:sp>
      <p:sp>
        <p:nvSpPr>
          <p:cNvPr id="48" name="Corpo livello uno…"/>
          <p:cNvSpPr txBox="1">
            <a:spLocks noGrp="1"/>
          </p:cNvSpPr>
          <p:nvPr>
            <p:ph type="body" sz="quarter" idx="1"/>
          </p:nvPr>
        </p:nvSpPr>
        <p:spPr>
          <a:xfrm>
            <a:off x="839787" y="1681163"/>
            <a:ext cx="5157789" cy="823913"/>
          </a:xfrm>
          <a:prstGeom prst="rect">
            <a:avLst/>
          </a:prstGeom>
        </p:spPr>
        <p:txBody>
          <a:bodyPr anchor="b"/>
          <a:lstStyle>
            <a:lvl1pPr marL="0" indent="0">
              <a:buSzTx/>
              <a:buFontTx/>
              <a:buNone/>
              <a:defRPr sz="2400" b="1"/>
            </a:lvl1pPr>
            <a:lvl2pPr marL="0" indent="457200">
              <a:buSzTx/>
              <a:buFontTx/>
              <a:buNone/>
              <a:defRPr sz="2400" b="1"/>
            </a:lvl2pPr>
            <a:lvl3pPr marL="0" indent="914400">
              <a:buSzTx/>
              <a:buFontTx/>
              <a:buNone/>
              <a:defRPr sz="2400" b="1"/>
            </a:lvl3pPr>
            <a:lvl4pPr marL="0" indent="1371600">
              <a:buSzTx/>
              <a:buFontTx/>
              <a:buNone/>
              <a:defRPr sz="2400" b="1"/>
            </a:lvl4pPr>
            <a:lvl5pPr marL="0" indent="1828800">
              <a:buSzTx/>
              <a:buFontTx/>
              <a:buNone/>
              <a:defRPr sz="2400" b="1"/>
            </a:lvl5pPr>
          </a:lstStyle>
          <a:p>
            <a:r>
              <a:t>Corpo livello uno</a:t>
            </a:r>
          </a:p>
          <a:p>
            <a:pPr lvl="1"/>
            <a:r>
              <a:t>Corpo livello due</a:t>
            </a:r>
          </a:p>
          <a:p>
            <a:pPr lvl="2"/>
            <a:r>
              <a:t>Corpo livello tre</a:t>
            </a:r>
          </a:p>
          <a:p>
            <a:pPr lvl="3"/>
            <a:r>
              <a:t>Corpo livello quattro</a:t>
            </a:r>
          </a:p>
          <a:p>
            <a:pPr lvl="4"/>
            <a:r>
              <a:t>Corpo livello cinque</a:t>
            </a:r>
          </a:p>
        </p:txBody>
      </p:sp>
      <p:sp>
        <p:nvSpPr>
          <p:cNvPr id="49" name="Segnaposto testo 4"/>
          <p:cNvSpPr>
            <a:spLocks noGrp="1"/>
          </p:cNvSpPr>
          <p:nvPr>
            <p:ph type="body" sz="quarter" idx="21"/>
          </p:nvPr>
        </p:nvSpPr>
        <p:spPr>
          <a:xfrm>
            <a:off x="6172200" y="1681163"/>
            <a:ext cx="5183188" cy="823913"/>
          </a:xfrm>
          <a:prstGeom prst="rect">
            <a:avLst/>
          </a:prstGeom>
        </p:spPr>
        <p:txBody>
          <a:bodyPr anchor="b"/>
          <a:lstStyle/>
          <a:p>
            <a:pPr marL="0" indent="0">
              <a:buSzTx/>
              <a:buFontTx/>
              <a:buNone/>
              <a:defRPr sz="2400" b="1"/>
            </a:pPr>
            <a:endParaRPr/>
          </a:p>
        </p:txBody>
      </p:sp>
      <p:sp>
        <p:nvSpPr>
          <p:cNvPr id="50" name="Numero diapositiva"/>
          <p:cNvSpPr txBox="1">
            <a:spLocks noGrp="1"/>
          </p:cNvSpPr>
          <p:nvPr>
            <p:ph type="sldNum" sz="quarter" idx="2"/>
          </p:nvPr>
        </p:nvSpPr>
        <p:spPr>
          <a:prstGeom prst="rect">
            <a:avLst/>
          </a:prstGeom>
        </p:spPr>
        <p:txBody>
          <a:bodyPr/>
          <a:lstStyle/>
          <a:p>
            <a:fld id="{86CB4B4D-7CA3-9044-876B-883B54F8677D}" type="slidenum">
              <a:t>‹N›</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Solo titolo">
    <p:spTree>
      <p:nvGrpSpPr>
        <p:cNvPr id="1" name=""/>
        <p:cNvGrpSpPr/>
        <p:nvPr/>
      </p:nvGrpSpPr>
      <p:grpSpPr>
        <a:xfrm>
          <a:off x="0" y="0"/>
          <a:ext cx="0" cy="0"/>
          <a:chOff x="0" y="0"/>
          <a:chExt cx="0" cy="0"/>
        </a:xfrm>
      </p:grpSpPr>
      <p:sp>
        <p:nvSpPr>
          <p:cNvPr id="57" name="Titolo Testo"/>
          <p:cNvSpPr txBox="1">
            <a:spLocks noGrp="1"/>
          </p:cNvSpPr>
          <p:nvPr>
            <p:ph type="title"/>
          </p:nvPr>
        </p:nvSpPr>
        <p:spPr>
          <a:prstGeom prst="rect">
            <a:avLst/>
          </a:prstGeom>
        </p:spPr>
        <p:txBody>
          <a:bodyPr/>
          <a:lstStyle/>
          <a:p>
            <a:r>
              <a:t>Titolo Testo</a:t>
            </a:r>
          </a:p>
        </p:txBody>
      </p:sp>
      <p:sp>
        <p:nvSpPr>
          <p:cNvPr id="58" name="Numero diapositiva"/>
          <p:cNvSpPr txBox="1">
            <a:spLocks noGrp="1"/>
          </p:cNvSpPr>
          <p:nvPr>
            <p:ph type="sldNum" sz="quarter" idx="2"/>
          </p:nvPr>
        </p:nvSpPr>
        <p:spPr>
          <a:prstGeom prst="rect">
            <a:avLst/>
          </a:prstGeom>
        </p:spPr>
        <p:txBody>
          <a:bodyPr/>
          <a:lstStyle/>
          <a:p>
            <a:fld id="{86CB4B4D-7CA3-9044-876B-883B54F8677D}" type="slidenum">
              <a:t>‹N›</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Vuota">
    <p:spTree>
      <p:nvGrpSpPr>
        <p:cNvPr id="1" name=""/>
        <p:cNvGrpSpPr/>
        <p:nvPr/>
      </p:nvGrpSpPr>
      <p:grpSpPr>
        <a:xfrm>
          <a:off x="0" y="0"/>
          <a:ext cx="0" cy="0"/>
          <a:chOff x="0" y="0"/>
          <a:chExt cx="0" cy="0"/>
        </a:xfrm>
      </p:grpSpPr>
      <p:sp>
        <p:nvSpPr>
          <p:cNvPr id="65" name="Numero diapositiva"/>
          <p:cNvSpPr txBox="1">
            <a:spLocks noGrp="1"/>
          </p:cNvSpPr>
          <p:nvPr>
            <p:ph type="sldNum" sz="quarter" idx="2"/>
          </p:nvPr>
        </p:nvSpPr>
        <p:spPr>
          <a:prstGeom prst="rect">
            <a:avLst/>
          </a:prstGeom>
        </p:spPr>
        <p:txBody>
          <a:bodyPr/>
          <a:lstStyle/>
          <a:p>
            <a:fld id="{86CB4B4D-7CA3-9044-876B-883B54F8677D}" type="slidenum">
              <a:t>‹N›</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Contenuto con didascalia">
    <p:spTree>
      <p:nvGrpSpPr>
        <p:cNvPr id="1" name=""/>
        <p:cNvGrpSpPr/>
        <p:nvPr/>
      </p:nvGrpSpPr>
      <p:grpSpPr>
        <a:xfrm>
          <a:off x="0" y="0"/>
          <a:ext cx="0" cy="0"/>
          <a:chOff x="0" y="0"/>
          <a:chExt cx="0" cy="0"/>
        </a:xfrm>
      </p:grpSpPr>
      <p:sp>
        <p:nvSpPr>
          <p:cNvPr id="72" name="Titolo Testo"/>
          <p:cNvSpPr txBox="1">
            <a:spLocks noGrp="1"/>
          </p:cNvSpPr>
          <p:nvPr>
            <p:ph type="title"/>
          </p:nvPr>
        </p:nvSpPr>
        <p:spPr>
          <a:xfrm>
            <a:off x="839787" y="457200"/>
            <a:ext cx="3932239" cy="1600200"/>
          </a:xfrm>
          <a:prstGeom prst="rect">
            <a:avLst/>
          </a:prstGeom>
        </p:spPr>
        <p:txBody>
          <a:bodyPr anchor="b"/>
          <a:lstStyle>
            <a:lvl1pPr>
              <a:defRPr sz="3200"/>
            </a:lvl1pPr>
          </a:lstStyle>
          <a:p>
            <a:r>
              <a:t>Titolo Testo</a:t>
            </a:r>
          </a:p>
        </p:txBody>
      </p:sp>
      <p:sp>
        <p:nvSpPr>
          <p:cNvPr id="73" name="Corpo livello uno…"/>
          <p:cNvSpPr txBox="1">
            <a:spLocks noGrp="1"/>
          </p:cNvSpPr>
          <p:nvPr>
            <p:ph type="body" sz="half" idx="1"/>
          </p:nvPr>
        </p:nvSpPr>
        <p:spPr>
          <a:xfrm>
            <a:off x="5183187" y="987425"/>
            <a:ext cx="6172201" cy="4873625"/>
          </a:xfrm>
          <a:prstGeom prst="rect">
            <a:avLst/>
          </a:prstGeom>
        </p:spPr>
        <p:txBody>
          <a:bodyPr/>
          <a:lstStyle>
            <a:lvl1pPr>
              <a:defRPr sz="3200"/>
            </a:lvl1pPr>
            <a:lvl2pPr marL="718457" indent="-261257">
              <a:defRPr sz="3200"/>
            </a:lvl2pPr>
            <a:lvl3pPr marL="1219200" indent="-304800">
              <a:defRPr sz="3200"/>
            </a:lvl3pPr>
            <a:lvl4pPr marL="1737360" indent="-365760">
              <a:defRPr sz="3200"/>
            </a:lvl4pPr>
            <a:lvl5pPr marL="2194560" indent="-365760">
              <a:defRPr sz="3200"/>
            </a:lvl5pPr>
          </a:lstStyle>
          <a:p>
            <a:r>
              <a:t>Corpo livello uno</a:t>
            </a:r>
          </a:p>
          <a:p>
            <a:pPr lvl="1"/>
            <a:r>
              <a:t>Corpo livello due</a:t>
            </a:r>
          </a:p>
          <a:p>
            <a:pPr lvl="2"/>
            <a:r>
              <a:t>Corpo livello tre</a:t>
            </a:r>
          </a:p>
          <a:p>
            <a:pPr lvl="3"/>
            <a:r>
              <a:t>Corpo livello quattro</a:t>
            </a:r>
          </a:p>
          <a:p>
            <a:pPr lvl="4"/>
            <a:r>
              <a:t>Corpo livello cinque</a:t>
            </a:r>
          </a:p>
        </p:txBody>
      </p:sp>
      <p:sp>
        <p:nvSpPr>
          <p:cNvPr id="74" name="Segnaposto testo 3"/>
          <p:cNvSpPr>
            <a:spLocks noGrp="1"/>
          </p:cNvSpPr>
          <p:nvPr>
            <p:ph type="body" sz="quarter" idx="21"/>
          </p:nvPr>
        </p:nvSpPr>
        <p:spPr>
          <a:xfrm>
            <a:off x="839787" y="2057400"/>
            <a:ext cx="3932238" cy="3811588"/>
          </a:xfrm>
          <a:prstGeom prst="rect">
            <a:avLst/>
          </a:prstGeom>
        </p:spPr>
        <p:txBody>
          <a:bodyPr/>
          <a:lstStyle/>
          <a:p>
            <a:pPr marL="0" indent="0">
              <a:buSzTx/>
              <a:buFontTx/>
              <a:buNone/>
              <a:defRPr sz="1600"/>
            </a:pPr>
            <a:endParaRPr/>
          </a:p>
        </p:txBody>
      </p:sp>
      <p:sp>
        <p:nvSpPr>
          <p:cNvPr id="75" name="Numero diapositiva"/>
          <p:cNvSpPr txBox="1">
            <a:spLocks noGrp="1"/>
          </p:cNvSpPr>
          <p:nvPr>
            <p:ph type="sldNum" sz="quarter" idx="2"/>
          </p:nvPr>
        </p:nvSpPr>
        <p:spPr>
          <a:prstGeom prst="rect">
            <a:avLst/>
          </a:prstGeom>
        </p:spPr>
        <p:txBody>
          <a:bodyPr/>
          <a:lstStyle/>
          <a:p>
            <a:fld id="{86CB4B4D-7CA3-9044-876B-883B54F8677D}" type="slidenum">
              <a:t>‹N›</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Immagine con didascalia">
    <p:spTree>
      <p:nvGrpSpPr>
        <p:cNvPr id="1" name=""/>
        <p:cNvGrpSpPr/>
        <p:nvPr/>
      </p:nvGrpSpPr>
      <p:grpSpPr>
        <a:xfrm>
          <a:off x="0" y="0"/>
          <a:ext cx="0" cy="0"/>
          <a:chOff x="0" y="0"/>
          <a:chExt cx="0" cy="0"/>
        </a:xfrm>
      </p:grpSpPr>
      <p:sp>
        <p:nvSpPr>
          <p:cNvPr id="82" name="Titolo Testo"/>
          <p:cNvSpPr txBox="1">
            <a:spLocks noGrp="1"/>
          </p:cNvSpPr>
          <p:nvPr>
            <p:ph type="title"/>
          </p:nvPr>
        </p:nvSpPr>
        <p:spPr>
          <a:xfrm>
            <a:off x="839787" y="457200"/>
            <a:ext cx="3932239" cy="1600200"/>
          </a:xfrm>
          <a:prstGeom prst="rect">
            <a:avLst/>
          </a:prstGeom>
        </p:spPr>
        <p:txBody>
          <a:bodyPr anchor="b"/>
          <a:lstStyle>
            <a:lvl1pPr>
              <a:defRPr sz="3200"/>
            </a:lvl1pPr>
          </a:lstStyle>
          <a:p>
            <a:r>
              <a:t>Titolo Testo</a:t>
            </a:r>
          </a:p>
        </p:txBody>
      </p:sp>
      <p:sp>
        <p:nvSpPr>
          <p:cNvPr id="83" name="Segnaposto immagine 2"/>
          <p:cNvSpPr>
            <a:spLocks noGrp="1"/>
          </p:cNvSpPr>
          <p:nvPr>
            <p:ph type="pic" sz="half" idx="21"/>
          </p:nvPr>
        </p:nvSpPr>
        <p:spPr>
          <a:xfrm>
            <a:off x="5183187" y="987425"/>
            <a:ext cx="6172201" cy="4873625"/>
          </a:xfrm>
          <a:prstGeom prst="rect">
            <a:avLst/>
          </a:prstGeom>
        </p:spPr>
        <p:txBody>
          <a:bodyPr lIns="91439" rIns="91439">
            <a:noAutofit/>
          </a:bodyPr>
          <a:lstStyle/>
          <a:p>
            <a:endParaRPr/>
          </a:p>
        </p:txBody>
      </p:sp>
      <p:sp>
        <p:nvSpPr>
          <p:cNvPr id="84" name="Corpo livello uno…"/>
          <p:cNvSpPr txBox="1">
            <a:spLocks noGrp="1"/>
          </p:cNvSpPr>
          <p:nvPr>
            <p:ph type="body" sz="quarter" idx="1"/>
          </p:nvPr>
        </p:nvSpPr>
        <p:spPr>
          <a:xfrm>
            <a:off x="839787" y="2057400"/>
            <a:ext cx="3932239" cy="3811588"/>
          </a:xfrm>
          <a:prstGeom prst="rect">
            <a:avLst/>
          </a:prstGeom>
        </p:spPr>
        <p:txBody>
          <a:bodyPr/>
          <a:lstStyle>
            <a:lvl1pPr marL="0" indent="0">
              <a:buSzTx/>
              <a:buFontTx/>
              <a:buNone/>
              <a:defRPr sz="1600"/>
            </a:lvl1pPr>
            <a:lvl2pPr marL="0" indent="457200">
              <a:buSzTx/>
              <a:buFontTx/>
              <a:buNone/>
              <a:defRPr sz="1600"/>
            </a:lvl2pPr>
            <a:lvl3pPr marL="0" indent="914400">
              <a:buSzTx/>
              <a:buFontTx/>
              <a:buNone/>
              <a:defRPr sz="1600"/>
            </a:lvl3pPr>
            <a:lvl4pPr marL="0" indent="1371600">
              <a:buSzTx/>
              <a:buFontTx/>
              <a:buNone/>
              <a:defRPr sz="1600"/>
            </a:lvl4pPr>
            <a:lvl5pPr marL="0" indent="1828800">
              <a:buSzTx/>
              <a:buFontTx/>
              <a:buNone/>
              <a:defRPr sz="1600"/>
            </a:lvl5pPr>
          </a:lstStyle>
          <a:p>
            <a:r>
              <a:t>Corpo livello uno</a:t>
            </a:r>
          </a:p>
          <a:p>
            <a:pPr lvl="1"/>
            <a:r>
              <a:t>Corpo livello due</a:t>
            </a:r>
          </a:p>
          <a:p>
            <a:pPr lvl="2"/>
            <a:r>
              <a:t>Corpo livello tre</a:t>
            </a:r>
          </a:p>
          <a:p>
            <a:pPr lvl="3"/>
            <a:r>
              <a:t>Corpo livello quattro</a:t>
            </a:r>
          </a:p>
          <a:p>
            <a:pPr lvl="4"/>
            <a:r>
              <a:t>Corpo livello cinque</a:t>
            </a:r>
          </a:p>
        </p:txBody>
      </p:sp>
      <p:sp>
        <p:nvSpPr>
          <p:cNvPr id="85" name="Numero diapositiva"/>
          <p:cNvSpPr txBox="1">
            <a:spLocks noGrp="1"/>
          </p:cNvSpPr>
          <p:nvPr>
            <p:ph type="sldNum" sz="quarter" idx="2"/>
          </p:nvPr>
        </p:nvSpPr>
        <p:spPr>
          <a:prstGeom prst="rect">
            <a:avLst/>
          </a:prstGeom>
        </p:spPr>
        <p:txBody>
          <a:bodyPr/>
          <a:lstStyle/>
          <a:p>
            <a:fld id="{86CB4B4D-7CA3-9044-876B-883B54F8677D}" type="slidenum">
              <a:t>‹N›</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olo Testo"/>
          <p:cNvSpPr txBox="1">
            <a:spLocks noGrp="1"/>
          </p:cNvSpPr>
          <p:nvPr>
            <p:ph type="title"/>
          </p:nvPr>
        </p:nvSpPr>
        <p:spPr>
          <a:xfrm>
            <a:off x="838200" y="365125"/>
            <a:ext cx="10515600" cy="13255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normAutofit/>
          </a:bodyPr>
          <a:lstStyle/>
          <a:p>
            <a:r>
              <a:t>Titolo Testo</a:t>
            </a:r>
          </a:p>
        </p:txBody>
      </p:sp>
      <p:sp>
        <p:nvSpPr>
          <p:cNvPr id="3" name="Corpo livello uno…"/>
          <p:cNvSpPr txBox="1">
            <a:spLocks noGrp="1"/>
          </p:cNvSpPr>
          <p:nvPr>
            <p:ph type="body" idx="1"/>
          </p:nvPr>
        </p:nvSpPr>
        <p:spPr>
          <a:xfrm>
            <a:off x="838200" y="1825625"/>
            <a:ext cx="10515600" cy="435133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ormAutofit/>
          </a:bodyPr>
          <a:lstStyle/>
          <a:p>
            <a:r>
              <a:t>Corpo livello uno</a:t>
            </a:r>
          </a:p>
          <a:p>
            <a:pPr lvl="1"/>
            <a:r>
              <a:t>Corpo livello due</a:t>
            </a:r>
          </a:p>
          <a:p>
            <a:pPr lvl="2"/>
            <a:r>
              <a:t>Corpo livello tre</a:t>
            </a:r>
          </a:p>
          <a:p>
            <a:pPr lvl="3"/>
            <a:r>
              <a:t>Corpo livello quattro</a:t>
            </a:r>
          </a:p>
          <a:p>
            <a:pPr lvl="4"/>
            <a:r>
              <a:t>Corpo livello cinque</a:t>
            </a:r>
          </a:p>
        </p:txBody>
      </p:sp>
      <p:sp>
        <p:nvSpPr>
          <p:cNvPr id="4" name="Numero diapositiva"/>
          <p:cNvSpPr txBox="1">
            <a:spLocks noGrp="1"/>
          </p:cNvSpPr>
          <p:nvPr>
            <p:ph type="sldNum" sz="quarter" idx="2"/>
          </p:nvPr>
        </p:nvSpPr>
        <p:spPr>
          <a:xfrm>
            <a:off x="11095176" y="6414760"/>
            <a:ext cx="258624" cy="248305"/>
          </a:xfrm>
          <a:prstGeom prst="rect">
            <a:avLst/>
          </a:prstGeom>
          <a:ln w="12700">
            <a:miter lim="400000"/>
          </a:ln>
        </p:spPr>
        <p:txBody>
          <a:bodyPr wrap="none" lIns="45719" rIns="45719" anchor="ctr">
            <a:spAutoFit/>
          </a:bodyPr>
          <a:lstStyle>
            <a:lvl1pPr algn="r">
              <a:defRPr sz="1200">
                <a:solidFill>
                  <a:srgbClr val="888888"/>
                </a:solidFill>
              </a:defRPr>
            </a:lvl1pPr>
          </a:lstStyle>
          <a:p>
            <a:fld id="{86CB4B4D-7CA3-9044-876B-883B54F8677D}" type="slidenum">
              <a:t>‹N›</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ransition spd="med"/>
  <p:txStyles>
    <p:titleStyle>
      <a:lvl1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1pPr>
      <a:lvl2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2pPr>
      <a:lvl3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3pPr>
      <a:lvl4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4pPr>
      <a:lvl5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5pPr>
      <a:lvl6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6pPr>
      <a:lvl7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7pPr>
      <a:lvl8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8pPr>
      <a:lvl9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9pPr>
    </p:titleStyle>
    <p:bodyStyle>
      <a:lvl1pPr marL="228600" marR="0" indent="-228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j-lt"/>
          <a:ea typeface="+mj-ea"/>
          <a:cs typeface="+mj-cs"/>
          <a:sym typeface="Calibri"/>
        </a:defRPr>
      </a:lvl1pPr>
      <a:lvl2pPr marL="723900" marR="0" indent="-2667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j-lt"/>
          <a:ea typeface="+mj-ea"/>
          <a:cs typeface="+mj-cs"/>
          <a:sym typeface="Calibri"/>
        </a:defRPr>
      </a:lvl2pPr>
      <a:lvl3pPr marL="1234439" marR="0" indent="-320039"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j-lt"/>
          <a:ea typeface="+mj-ea"/>
          <a:cs typeface="+mj-cs"/>
          <a:sym typeface="Calibri"/>
        </a:defRPr>
      </a:lvl3pPr>
      <a:lvl4pPr marL="1727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j-lt"/>
          <a:ea typeface="+mj-ea"/>
          <a:cs typeface="+mj-cs"/>
          <a:sym typeface="Calibri"/>
        </a:defRPr>
      </a:lvl4pPr>
      <a:lvl5pPr marL="21844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j-lt"/>
          <a:ea typeface="+mj-ea"/>
          <a:cs typeface="+mj-cs"/>
          <a:sym typeface="Calibri"/>
        </a:defRPr>
      </a:lvl5pPr>
      <a:lvl6pPr marL="26416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j-lt"/>
          <a:ea typeface="+mj-ea"/>
          <a:cs typeface="+mj-cs"/>
          <a:sym typeface="Calibri"/>
        </a:defRPr>
      </a:lvl6pPr>
      <a:lvl7pPr marL="30988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j-lt"/>
          <a:ea typeface="+mj-ea"/>
          <a:cs typeface="+mj-cs"/>
          <a:sym typeface="Calibri"/>
        </a:defRPr>
      </a:lvl7pPr>
      <a:lvl8pPr marL="35560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j-lt"/>
          <a:ea typeface="+mj-ea"/>
          <a:cs typeface="+mj-cs"/>
          <a:sym typeface="Calibri"/>
        </a:defRPr>
      </a:lvl8pPr>
      <a:lvl9pPr marL="4013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4572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9144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13716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18288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22860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27432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32004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36576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mailto:rrossi@fatebenefratelli.eu" TargetMode="External"/><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8BCADF"/>
        </a:solidFill>
        <a:effectLst/>
      </p:bgPr>
    </p:bg>
    <p:spTree>
      <p:nvGrpSpPr>
        <p:cNvPr id="1" name=""/>
        <p:cNvGrpSpPr/>
        <p:nvPr/>
      </p:nvGrpSpPr>
      <p:grpSpPr>
        <a:xfrm>
          <a:off x="0" y="0"/>
          <a:ext cx="0" cy="0"/>
          <a:chOff x="0" y="0"/>
          <a:chExt cx="0" cy="0"/>
        </a:xfrm>
      </p:grpSpPr>
      <p:sp>
        <p:nvSpPr>
          <p:cNvPr id="103" name="Rettangolo 28"/>
          <p:cNvSpPr/>
          <p:nvPr/>
        </p:nvSpPr>
        <p:spPr>
          <a:xfrm>
            <a:off x="3429000" y="3499523"/>
            <a:ext cx="5682344" cy="931315"/>
          </a:xfrm>
          <a:prstGeom prst="rect">
            <a:avLst/>
          </a:prstGeom>
          <a:solidFill>
            <a:srgbClr val="FFFFFF"/>
          </a:solidFill>
          <a:ln w="12700">
            <a:miter lim="400000"/>
          </a:ln>
        </p:spPr>
        <p:txBody>
          <a:bodyPr lIns="45719" rIns="45719" anchor="ctr"/>
          <a:lstStyle/>
          <a:p>
            <a:pPr algn="ctr">
              <a:defRPr>
                <a:solidFill>
                  <a:srgbClr val="FFFFFF"/>
                </a:solidFill>
              </a:defRPr>
            </a:pPr>
            <a:endParaRPr/>
          </a:p>
        </p:txBody>
      </p:sp>
      <p:pic>
        <p:nvPicPr>
          <p:cNvPr id="104" name="Immagine 2" descr="Immagine 2"/>
          <p:cNvPicPr>
            <a:picLocks noChangeAspect="1"/>
          </p:cNvPicPr>
          <p:nvPr/>
        </p:nvPicPr>
        <p:blipFill>
          <a:blip r:embed="rId2"/>
          <a:srcRect l="32109" r="4278"/>
          <a:stretch>
            <a:fillRect/>
          </a:stretch>
        </p:blipFill>
        <p:spPr>
          <a:xfrm>
            <a:off x="-2" y="0"/>
            <a:ext cx="12192003" cy="6858000"/>
          </a:xfrm>
          <a:prstGeom prst="rect">
            <a:avLst/>
          </a:prstGeom>
          <a:ln w="12700">
            <a:miter lim="400000"/>
          </a:ln>
        </p:spPr>
      </p:pic>
      <p:sp>
        <p:nvSpPr>
          <p:cNvPr id="105" name="CasellaDiTesto 4"/>
          <p:cNvSpPr txBox="1"/>
          <p:nvPr/>
        </p:nvSpPr>
        <p:spPr>
          <a:xfrm>
            <a:off x="2370909" y="1359146"/>
            <a:ext cx="9775371" cy="563231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lgn="ctr">
              <a:defRPr sz="2400" b="1">
                <a:solidFill>
                  <a:srgbClr val="FFFFFF"/>
                </a:solidFill>
                <a:latin typeface="Merriweather"/>
                <a:ea typeface="Merriweather"/>
                <a:cs typeface="Merriweather"/>
                <a:sym typeface="Merriweather"/>
              </a:defRPr>
            </a:pPr>
            <a:r>
              <a:rPr dirty="0"/>
              <a:t> </a:t>
            </a:r>
            <a:endParaRPr lang="it-IT" sz="1800" b="0" i="0" u="none" strike="noStrike" baseline="0" dirty="0">
              <a:solidFill>
                <a:srgbClr val="000000"/>
              </a:solidFill>
            </a:endParaRPr>
          </a:p>
          <a:p>
            <a:endParaRPr lang="it-IT" sz="1800" b="0" i="0" u="none" strike="noStrike" baseline="0" dirty="0">
              <a:solidFill>
                <a:srgbClr val="000000"/>
              </a:solidFill>
            </a:endParaRPr>
          </a:p>
          <a:p>
            <a:pPr algn="ctr"/>
            <a:r>
              <a:rPr lang="it-IT" sz="2400" b="0" i="1" u="none" strike="noStrike" baseline="0" dirty="0">
                <a:solidFill>
                  <a:srgbClr val="000000"/>
                </a:solidFill>
              </a:rPr>
              <a:t>Il ruolo dell’IRCCS nella rete dei servizi per la salute mentale: </a:t>
            </a:r>
          </a:p>
          <a:p>
            <a:pPr algn="ctr"/>
            <a:r>
              <a:rPr lang="it-IT" sz="2400" b="0" i="1" u="none" strike="noStrike" baseline="0" dirty="0">
                <a:solidFill>
                  <a:srgbClr val="000000"/>
                </a:solidFill>
              </a:rPr>
              <a:t>programmi innovativi per il cittadino</a:t>
            </a:r>
          </a:p>
          <a:p>
            <a:endParaRPr lang="it-IT" dirty="0"/>
          </a:p>
          <a:p>
            <a:endParaRPr lang="it-IT" dirty="0"/>
          </a:p>
          <a:p>
            <a:pPr algn="ctr">
              <a:defRPr sz="2400">
                <a:latin typeface="Merriweather"/>
                <a:ea typeface="Merriweather"/>
                <a:cs typeface="Merriweather"/>
                <a:sym typeface="Merriweather"/>
              </a:defRPr>
            </a:pPr>
            <a:r>
              <a:rPr lang="it-IT" dirty="0"/>
              <a:t>Progetti e percorsi per pazienti e familiari con </a:t>
            </a:r>
          </a:p>
          <a:p>
            <a:pPr algn="ctr">
              <a:defRPr sz="2400">
                <a:latin typeface="Merriweather"/>
                <a:ea typeface="Merriweather"/>
                <a:cs typeface="Merriweather"/>
                <a:sym typeface="Merriweather"/>
              </a:defRPr>
            </a:pPr>
            <a:r>
              <a:rPr dirty="0" err="1"/>
              <a:t>Disturbo</a:t>
            </a:r>
            <a:r>
              <a:rPr dirty="0"/>
              <a:t> Borderline di </a:t>
            </a:r>
            <a:r>
              <a:rPr dirty="0" err="1"/>
              <a:t>Personalità</a:t>
            </a:r>
            <a:endParaRPr dirty="0"/>
          </a:p>
          <a:p>
            <a:pPr algn="ctr">
              <a:defRPr sz="2400">
                <a:latin typeface="Merriweather"/>
                <a:ea typeface="Merriweather"/>
                <a:cs typeface="Merriweather"/>
                <a:sym typeface="Merriweather"/>
              </a:defRPr>
            </a:pPr>
            <a:endParaRPr dirty="0"/>
          </a:p>
          <a:p>
            <a:pPr algn="ctr">
              <a:defRPr sz="2400"/>
            </a:pPr>
            <a:endParaRPr dirty="0"/>
          </a:p>
          <a:p>
            <a:pPr algn="ctr">
              <a:defRPr sz="2400">
                <a:latin typeface="Merriweather"/>
                <a:ea typeface="Merriweather"/>
                <a:cs typeface="Merriweather"/>
                <a:sym typeface="Merriweather"/>
              </a:defRPr>
            </a:pPr>
            <a:r>
              <a:rPr dirty="0"/>
              <a:t>Roberta Rossi</a:t>
            </a:r>
          </a:p>
          <a:p>
            <a:pPr algn="ctr">
              <a:defRPr sz="2400" b="1">
                <a:solidFill>
                  <a:srgbClr val="FFFFFF"/>
                </a:solidFill>
                <a:latin typeface="Merriweather"/>
                <a:ea typeface="Merriweather"/>
                <a:cs typeface="Merriweather"/>
                <a:sym typeface="Merriweather"/>
              </a:defRPr>
            </a:pPr>
            <a:endParaRPr dirty="0"/>
          </a:p>
          <a:p>
            <a:pPr algn="ctr">
              <a:defRPr sz="2400" b="1">
                <a:solidFill>
                  <a:srgbClr val="FFFFFF"/>
                </a:solidFill>
                <a:latin typeface="Merriweather"/>
                <a:ea typeface="Merriweather"/>
                <a:cs typeface="Merriweather"/>
                <a:sym typeface="Merriweather"/>
              </a:defRPr>
            </a:pPr>
            <a:r>
              <a:rPr dirty="0"/>
              <a:t>IRCCS </a:t>
            </a:r>
            <a:r>
              <a:rPr dirty="0" err="1"/>
              <a:t>Istituto</a:t>
            </a:r>
            <a:r>
              <a:rPr dirty="0"/>
              <a:t> Centro San Giovanni di Dio </a:t>
            </a:r>
            <a:r>
              <a:rPr dirty="0" err="1"/>
              <a:t>Fatebenefratelli</a:t>
            </a:r>
            <a:r>
              <a:rPr dirty="0"/>
              <a:t>,  Brescia</a:t>
            </a:r>
          </a:p>
          <a:p>
            <a:pPr algn="ctr">
              <a:defRPr sz="1000" b="1">
                <a:solidFill>
                  <a:srgbClr val="FFFFFF"/>
                </a:solidFill>
                <a:latin typeface="Merriweather"/>
                <a:ea typeface="Merriweather"/>
                <a:cs typeface="Merriweather"/>
                <a:sym typeface="Merriweather"/>
              </a:defRPr>
            </a:pPr>
            <a:endParaRPr dirty="0"/>
          </a:p>
          <a:p>
            <a:pPr algn="ctr">
              <a:defRPr sz="1200">
                <a:solidFill>
                  <a:srgbClr val="FFFFFF"/>
                </a:solidFill>
                <a:latin typeface="Open Sans"/>
                <a:ea typeface="Open Sans"/>
                <a:cs typeface="Open Sans"/>
                <a:sym typeface="Open Sans"/>
              </a:defRPr>
            </a:pPr>
            <a:r>
              <a:rPr dirty="0" err="1"/>
              <a:t>Ordine</a:t>
            </a:r>
            <a:r>
              <a:rPr dirty="0"/>
              <a:t> </a:t>
            </a:r>
            <a:r>
              <a:rPr dirty="0" err="1"/>
              <a:t>Ospedaliero</a:t>
            </a:r>
            <a:r>
              <a:rPr dirty="0"/>
              <a:t> San Giovanni di Dio </a:t>
            </a:r>
            <a:r>
              <a:rPr dirty="0" err="1"/>
              <a:t>Fatebenefratelli</a:t>
            </a:r>
            <a:endParaRPr dirty="0"/>
          </a:p>
          <a:p>
            <a:pPr algn="ctr">
              <a:defRPr sz="1200">
                <a:solidFill>
                  <a:srgbClr val="FFFFFF"/>
                </a:solidFill>
                <a:latin typeface="Open Sans"/>
                <a:ea typeface="Open Sans"/>
                <a:cs typeface="Open Sans"/>
                <a:sym typeface="Open Sans"/>
              </a:defRPr>
            </a:pPr>
            <a:r>
              <a:rPr dirty="0"/>
              <a:t> </a:t>
            </a:r>
            <a:r>
              <a:rPr dirty="0" err="1"/>
              <a:t>Provincia</a:t>
            </a:r>
            <a:r>
              <a:rPr dirty="0"/>
              <a:t> Lombardo Veneta</a:t>
            </a:r>
          </a:p>
        </p:txBody>
      </p:sp>
      <p:pic>
        <p:nvPicPr>
          <p:cNvPr id="106" name="Immagine 3" descr="Immagine 3"/>
          <p:cNvPicPr>
            <a:picLocks noChangeAspect="1"/>
          </p:cNvPicPr>
          <p:nvPr/>
        </p:nvPicPr>
        <p:blipFill>
          <a:blip r:embed="rId3"/>
          <a:stretch>
            <a:fillRect/>
          </a:stretch>
        </p:blipFill>
        <p:spPr>
          <a:xfrm>
            <a:off x="7430272" y="1006182"/>
            <a:ext cx="931315" cy="931315"/>
          </a:xfrm>
          <a:prstGeom prst="rect">
            <a:avLst/>
          </a:prstGeom>
          <a:ln w="12700">
            <a:miter lim="400000"/>
          </a:ln>
        </p:spPr>
      </p:pic>
      <p:sp>
        <p:nvSpPr>
          <p:cNvPr id="107" name="CasellaDiTesto 5"/>
          <p:cNvSpPr txBox="1"/>
          <p:nvPr/>
        </p:nvSpPr>
        <p:spPr>
          <a:xfrm>
            <a:off x="4526279" y="179925"/>
            <a:ext cx="7063739" cy="6502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lgn="ctr">
              <a:defRPr b="1">
                <a:solidFill>
                  <a:srgbClr val="FFFFFF"/>
                </a:solidFill>
                <a:latin typeface="Merriweather"/>
                <a:ea typeface="Merriweather"/>
                <a:cs typeface="Merriweather"/>
                <a:sym typeface="Merriweather"/>
              </a:defRPr>
            </a:pPr>
            <a:r>
              <a:rPr lang="it-IT" dirty="0"/>
              <a:t>Conferenza per la </a:t>
            </a:r>
            <a:r>
              <a:rPr dirty="0"/>
              <a:t>Salute </a:t>
            </a:r>
            <a:r>
              <a:rPr dirty="0" err="1"/>
              <a:t>Mentale</a:t>
            </a:r>
            <a:endParaRPr dirty="0"/>
          </a:p>
          <a:p>
            <a:pPr algn="ctr">
              <a:defRPr b="1">
                <a:solidFill>
                  <a:srgbClr val="FFFFFF"/>
                </a:solidFill>
                <a:latin typeface="Merriweather"/>
                <a:ea typeface="Merriweather"/>
                <a:cs typeface="Merriweather"/>
                <a:sym typeface="Merriweather"/>
              </a:defRPr>
            </a:pPr>
            <a:r>
              <a:rPr dirty="0"/>
              <a:t>Brescia, </a:t>
            </a:r>
            <a:r>
              <a:rPr lang="it-IT" dirty="0"/>
              <a:t>10 novembre </a:t>
            </a:r>
            <a:r>
              <a:rPr dirty="0"/>
              <a:t>2023 </a:t>
            </a: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2" name="Gruppo 11"/>
          <p:cNvGrpSpPr/>
          <p:nvPr/>
        </p:nvGrpSpPr>
        <p:grpSpPr>
          <a:xfrm>
            <a:off x="3407971" y="1362321"/>
            <a:ext cx="5080001" cy="3149601"/>
            <a:chOff x="0" y="0"/>
            <a:chExt cx="5080000" cy="3149600"/>
          </a:xfrm>
        </p:grpSpPr>
        <p:grpSp>
          <p:nvGrpSpPr>
            <p:cNvPr id="210" name="Gruppo 5"/>
            <p:cNvGrpSpPr/>
            <p:nvPr/>
          </p:nvGrpSpPr>
          <p:grpSpPr>
            <a:xfrm>
              <a:off x="204379" y="211408"/>
              <a:ext cx="4431122" cy="2812588"/>
              <a:chOff x="-335663" y="-378717"/>
              <a:chExt cx="4431120" cy="2812586"/>
            </a:xfrm>
          </p:grpSpPr>
          <p:graphicFrame>
            <p:nvGraphicFramePr>
              <p:cNvPr id="208" name="Grafico 3"/>
              <p:cNvGraphicFramePr/>
              <p:nvPr/>
            </p:nvGraphicFramePr>
            <p:xfrm>
              <a:off x="-335664" y="-378718"/>
              <a:ext cx="4431122" cy="2423929"/>
            </p:xfrm>
            <a:graphic>
              <a:graphicData uri="http://schemas.openxmlformats.org/drawingml/2006/chart">
                <c:chart xmlns:c="http://schemas.openxmlformats.org/drawingml/2006/chart" xmlns:r="http://schemas.openxmlformats.org/officeDocument/2006/relationships" r:id="rId2"/>
              </a:graphicData>
            </a:graphic>
          </p:graphicFrame>
          <p:sp>
            <p:nvSpPr>
              <p:cNvPr id="209" name="CasellaDiTesto 4"/>
              <p:cNvSpPr txBox="1"/>
              <p:nvPr/>
            </p:nvSpPr>
            <p:spPr>
              <a:xfrm>
                <a:off x="171157" y="2153073"/>
                <a:ext cx="3797301" cy="280796"/>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lvl1pPr>
                  <a:defRPr sz="1400"/>
                </a:lvl1pPr>
              </a:lstStyle>
              <a:p>
                <a:r>
                  <a:t>2007	2011        2014            2018            2022</a:t>
                </a:r>
              </a:p>
            </p:txBody>
          </p:sp>
        </p:grpSp>
        <p:sp>
          <p:nvSpPr>
            <p:cNvPr id="211" name="Rettangolo 10"/>
            <p:cNvSpPr/>
            <p:nvPr/>
          </p:nvSpPr>
          <p:spPr>
            <a:xfrm>
              <a:off x="0" y="0"/>
              <a:ext cx="5080000" cy="3149600"/>
            </a:xfrm>
            <a:prstGeom prst="rect">
              <a:avLst/>
            </a:prstGeom>
            <a:noFill/>
            <a:ln w="25400" cap="flat">
              <a:solidFill>
                <a:schemeClr val="accent1"/>
              </a:solidFill>
              <a:prstDash val="solid"/>
              <a:round/>
            </a:ln>
            <a:effectLst/>
          </p:spPr>
          <p:txBody>
            <a:bodyPr wrap="square" lIns="45719" tIns="45719" rIns="45719" bIns="45719" numCol="1" anchor="ctr">
              <a:noAutofit/>
            </a:bodyPr>
            <a:lstStyle/>
            <a:p>
              <a:endParaRPr/>
            </a:p>
          </p:txBody>
        </p:sp>
      </p:grpSp>
      <p:sp>
        <p:nvSpPr>
          <p:cNvPr id="213" name="CasellaDiTesto 1"/>
          <p:cNvSpPr txBox="1"/>
          <p:nvPr/>
        </p:nvSpPr>
        <p:spPr>
          <a:xfrm>
            <a:off x="1608943" y="237952"/>
            <a:ext cx="8678058" cy="45973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defRPr sz="2400">
                <a:solidFill>
                  <a:srgbClr val="294294"/>
                </a:solidFill>
                <a:latin typeface="Open Sans"/>
                <a:ea typeface="Open Sans"/>
                <a:cs typeface="Open Sans"/>
                <a:sym typeface="Open Sans"/>
              </a:defRPr>
            </a:lvl1pPr>
          </a:lstStyle>
          <a:p>
            <a:r>
              <a:t>Cosa sta cambiando negli accessi ai servizi presso l’IRCCS? </a:t>
            </a:r>
          </a:p>
        </p:txBody>
      </p:sp>
      <p:sp>
        <p:nvSpPr>
          <p:cNvPr id="214" name="Rettangolo 2"/>
          <p:cNvSpPr txBox="1"/>
          <p:nvPr/>
        </p:nvSpPr>
        <p:spPr>
          <a:xfrm>
            <a:off x="573601" y="5319693"/>
            <a:ext cx="10455080" cy="9550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defRPr sz="2800">
                <a:solidFill>
                  <a:srgbClr val="808080"/>
                </a:solidFill>
                <a:latin typeface="Open Sans"/>
                <a:ea typeface="Open Sans"/>
                <a:cs typeface="Open Sans"/>
                <a:sym typeface="Open Sans"/>
              </a:defRPr>
            </a:pPr>
            <a:r>
              <a:t>Da alcuni anni il disagio mentale in </a:t>
            </a:r>
            <a:r>
              <a:rPr>
                <a:solidFill>
                  <a:srgbClr val="0070C0"/>
                </a:solidFill>
                <a:effectLst>
                  <a:outerShdw blurRad="38100" dist="38100" dir="2700000" rotWithShape="0">
                    <a:srgbClr val="000000">
                      <a:alpha val="43137"/>
                    </a:srgbClr>
                  </a:outerShdw>
                </a:effectLst>
              </a:rPr>
              <a:t>età giovanile </a:t>
            </a:r>
            <a:r>
              <a:t>è uno dei temi cardine sia nell’ambito della ricerca che in ambito clinico.</a:t>
            </a:r>
          </a:p>
        </p:txBody>
      </p:sp>
      <p:pic>
        <p:nvPicPr>
          <p:cNvPr id="215" name="Immagine 7" descr="Immagine 7"/>
          <p:cNvPicPr>
            <a:picLocks noChangeAspect="1"/>
          </p:cNvPicPr>
          <p:nvPr/>
        </p:nvPicPr>
        <p:blipFill>
          <a:blip r:embed="rId3"/>
          <a:stretch>
            <a:fillRect/>
          </a:stretch>
        </p:blipFill>
        <p:spPr>
          <a:xfrm>
            <a:off x="11262510" y="6137123"/>
            <a:ext cx="626258" cy="626258"/>
          </a:xfrm>
          <a:prstGeom prst="rect">
            <a:avLst/>
          </a:prstGeom>
          <a:ln w="12700">
            <a:miter lim="400000"/>
          </a:ln>
        </p:spPr>
      </p:pic>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0" presetClass="entr" fill="hold" grpId="1" nodeType="clickEffect">
                                  <p:stCondLst>
                                    <p:cond delay="0"/>
                                  </p:stCondLst>
                                  <p:iterate>
                                    <p:tmAbs val="0"/>
                                  </p:iterate>
                                  <p:childTnLst>
                                    <p:set>
                                      <p:cBhvr>
                                        <p:cTn id="6" fill="hold"/>
                                        <p:tgtEl>
                                          <p:spTgt spid="212"/>
                                        </p:tgtEl>
                                        <p:attrNameLst>
                                          <p:attrName>style.visibility</p:attrName>
                                        </p:attrNameLst>
                                      </p:cBhvr>
                                      <p:to>
                                        <p:strVal val="visible"/>
                                      </p:to>
                                    </p:set>
                                    <p:animEffect transition="in" filter="fade">
                                      <p:cBhvr>
                                        <p:cTn id="7" dur="500"/>
                                        <p:tgtEl>
                                          <p:spTgt spid="212"/>
                                        </p:tgtEl>
                                      </p:cBhvr>
                                    </p:animEffect>
                                  </p:childTnLst>
                                </p:cTn>
                              </p:par>
                            </p:childTnLst>
                          </p:cTn>
                        </p:par>
                        <p:par>
                          <p:cTn id="8" fill="hold">
                            <p:stCondLst>
                              <p:cond delay="500"/>
                            </p:stCondLst>
                            <p:childTnLst>
                              <p:par>
                                <p:cTn id="9" presetID="10" presetClass="entr" fill="hold" grpId="2" nodeType="afterEffect">
                                  <p:stCondLst>
                                    <p:cond delay="0"/>
                                  </p:stCondLst>
                                  <p:iterate>
                                    <p:tmAbs val="0"/>
                                  </p:iterate>
                                  <p:childTnLst>
                                    <p:set>
                                      <p:cBhvr>
                                        <p:cTn id="10" fill="hold"/>
                                        <p:tgtEl>
                                          <p:spTgt spid="214"/>
                                        </p:tgtEl>
                                        <p:attrNameLst>
                                          <p:attrName>style.visibility</p:attrName>
                                        </p:attrNameLst>
                                      </p:cBhvr>
                                      <p:to>
                                        <p:strVal val="visible"/>
                                      </p:to>
                                    </p:set>
                                    <p:animEffect transition="in" filter="fade">
                                      <p:cBhvr>
                                        <p:cTn id="11" dur="500"/>
                                        <p:tgtEl>
                                          <p:spTgt spid="2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2" grpId="1" animBg="1" advAuto="0"/>
      <p:bldP spid="214" grpId="2" animBg="1" advAuto="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9" name="Gruppo 14"/>
          <p:cNvGrpSpPr/>
          <p:nvPr/>
        </p:nvGrpSpPr>
        <p:grpSpPr>
          <a:xfrm>
            <a:off x="6428193" y="3000186"/>
            <a:ext cx="1342257" cy="1292769"/>
            <a:chOff x="-1" y="0"/>
            <a:chExt cx="1342256" cy="1292768"/>
          </a:xfrm>
        </p:grpSpPr>
        <p:sp>
          <p:nvSpPr>
            <p:cNvPr id="217" name="Rettangolo 12"/>
            <p:cNvSpPr/>
            <p:nvPr/>
          </p:nvSpPr>
          <p:spPr>
            <a:xfrm>
              <a:off x="490372" y="-1"/>
              <a:ext cx="361509" cy="1292769"/>
            </a:xfrm>
            <a:prstGeom prst="rect">
              <a:avLst/>
            </a:prstGeom>
            <a:solidFill>
              <a:srgbClr val="808080"/>
            </a:solidFill>
            <a:ln w="12700" cap="flat">
              <a:solidFill>
                <a:srgbClr val="808080"/>
              </a:solidFill>
              <a:prstDash val="solid"/>
              <a:miter lim="800000"/>
            </a:ln>
            <a:effectLst/>
          </p:spPr>
          <p:txBody>
            <a:bodyPr wrap="square" lIns="45718" tIns="45718" rIns="45718" bIns="45718" numCol="1" anchor="ctr">
              <a:noAutofit/>
            </a:bodyPr>
            <a:lstStyle/>
            <a:p>
              <a:pPr algn="ctr">
                <a:defRPr>
                  <a:solidFill>
                    <a:srgbClr val="FFFFFF"/>
                  </a:solidFill>
                  <a:latin typeface="+mn-lt"/>
                  <a:ea typeface="+mn-ea"/>
                  <a:cs typeface="+mn-cs"/>
                  <a:sym typeface="Helvetica"/>
                </a:defRPr>
              </a:pPr>
              <a:endParaRPr/>
            </a:p>
          </p:txBody>
        </p:sp>
        <p:sp>
          <p:nvSpPr>
            <p:cNvPr id="218" name="Rettangolo 13"/>
            <p:cNvSpPr/>
            <p:nvPr/>
          </p:nvSpPr>
          <p:spPr>
            <a:xfrm>
              <a:off x="-2" y="451675"/>
              <a:ext cx="1342257" cy="376915"/>
            </a:xfrm>
            <a:prstGeom prst="rect">
              <a:avLst/>
            </a:prstGeom>
            <a:solidFill>
              <a:srgbClr val="808080"/>
            </a:solidFill>
            <a:ln w="12700" cap="flat">
              <a:solidFill>
                <a:srgbClr val="808080"/>
              </a:solidFill>
              <a:prstDash val="solid"/>
              <a:miter lim="800000"/>
            </a:ln>
            <a:effectLst/>
          </p:spPr>
          <p:txBody>
            <a:bodyPr wrap="square" lIns="45718" tIns="45718" rIns="45718" bIns="45718" numCol="1" anchor="ctr">
              <a:noAutofit/>
            </a:bodyPr>
            <a:lstStyle/>
            <a:p>
              <a:pPr algn="ctr">
                <a:defRPr>
                  <a:solidFill>
                    <a:srgbClr val="FFFFFF"/>
                  </a:solidFill>
                  <a:latin typeface="+mn-lt"/>
                  <a:ea typeface="+mn-ea"/>
                  <a:cs typeface="+mn-cs"/>
                  <a:sym typeface="Helvetica"/>
                </a:defRPr>
              </a:pPr>
              <a:endParaRPr/>
            </a:p>
          </p:txBody>
        </p:sp>
      </p:grpSp>
      <p:sp>
        <p:nvSpPr>
          <p:cNvPr id="220" name="CasellaDiTesto 15"/>
          <p:cNvSpPr txBox="1"/>
          <p:nvPr/>
        </p:nvSpPr>
        <p:spPr>
          <a:xfrm>
            <a:off x="8138945" y="1027904"/>
            <a:ext cx="3705229" cy="4787262"/>
          </a:xfrm>
          <a:prstGeom prst="rect">
            <a:avLst/>
          </a:prstGeom>
          <a:ln>
            <a:solidFill>
              <a:srgbClr val="767171"/>
            </a:solidFill>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3600">
                <a:latin typeface="+mn-lt"/>
                <a:ea typeface="+mn-ea"/>
                <a:cs typeface="+mn-cs"/>
                <a:sym typeface="Helvetica"/>
              </a:defRPr>
            </a:pPr>
            <a:r>
              <a:t>AMBULATORIO </a:t>
            </a:r>
          </a:p>
          <a:p>
            <a:pPr algn="ctr">
              <a:defRPr sz="3600">
                <a:latin typeface="+mn-lt"/>
                <a:ea typeface="+mn-ea"/>
                <a:cs typeface="+mn-cs"/>
                <a:sym typeface="Helvetica"/>
              </a:defRPr>
            </a:pPr>
            <a:endParaRPr/>
          </a:p>
          <a:p>
            <a:pPr algn="ctr">
              <a:defRPr sz="3600">
                <a:latin typeface="+mn-lt"/>
                <a:ea typeface="+mn-ea"/>
                <a:cs typeface="+mn-cs"/>
                <a:sym typeface="Helvetica"/>
              </a:defRPr>
            </a:pPr>
            <a:r>
              <a:t>DI </a:t>
            </a:r>
          </a:p>
          <a:p>
            <a:pPr algn="ctr">
              <a:defRPr sz="3600">
                <a:latin typeface="+mn-lt"/>
                <a:ea typeface="+mn-ea"/>
                <a:cs typeface="+mn-cs"/>
                <a:sym typeface="Helvetica"/>
              </a:defRPr>
            </a:pPr>
            <a:endParaRPr/>
          </a:p>
          <a:p>
            <a:pPr algn="ctr">
              <a:defRPr sz="3600">
                <a:latin typeface="+mn-lt"/>
                <a:ea typeface="+mn-ea"/>
                <a:cs typeface="+mn-cs"/>
                <a:sym typeface="Helvetica"/>
              </a:defRPr>
            </a:pPr>
            <a:r>
              <a:t>PSICOTERAPIA INDIVIDUALE</a:t>
            </a:r>
          </a:p>
          <a:p>
            <a:pPr>
              <a:defRPr sz="3600">
                <a:latin typeface="+mn-lt"/>
                <a:ea typeface="+mn-ea"/>
                <a:cs typeface="+mn-cs"/>
                <a:sym typeface="Helvetica"/>
              </a:defRPr>
            </a:pPr>
            <a:endParaRPr/>
          </a:p>
          <a:p>
            <a:pPr>
              <a:defRPr sz="2800">
                <a:latin typeface="+mn-lt"/>
                <a:ea typeface="+mn-ea"/>
                <a:cs typeface="+mn-cs"/>
                <a:sym typeface="Helvetica"/>
              </a:defRPr>
            </a:pPr>
            <a:r>
              <a:t>Solvenza calmierata</a:t>
            </a:r>
          </a:p>
        </p:txBody>
      </p:sp>
      <p:grpSp>
        <p:nvGrpSpPr>
          <p:cNvPr id="228" name="Gruppo 20"/>
          <p:cNvGrpSpPr/>
          <p:nvPr/>
        </p:nvGrpSpPr>
        <p:grpSpPr>
          <a:xfrm>
            <a:off x="413999" y="374954"/>
            <a:ext cx="5645701" cy="6157721"/>
            <a:chOff x="0" y="0"/>
            <a:chExt cx="5645700" cy="6157719"/>
          </a:xfrm>
        </p:grpSpPr>
        <p:sp>
          <p:nvSpPr>
            <p:cNvPr id="221" name="Rettangolo 16"/>
            <p:cNvSpPr/>
            <p:nvPr/>
          </p:nvSpPr>
          <p:spPr>
            <a:xfrm>
              <a:off x="0" y="702600"/>
              <a:ext cx="5645701" cy="5451217"/>
            </a:xfrm>
            <a:prstGeom prst="rect">
              <a:avLst/>
            </a:prstGeom>
            <a:noFill/>
            <a:ln w="12700" cap="flat">
              <a:solidFill>
                <a:srgbClr val="3B3838"/>
              </a:solidFill>
              <a:prstDash val="solid"/>
              <a:miter lim="800000"/>
            </a:ln>
            <a:effectLst/>
          </p:spPr>
          <p:txBody>
            <a:bodyPr wrap="square" lIns="45718" tIns="45718" rIns="45718" bIns="45718" numCol="1" anchor="ctr">
              <a:noAutofit/>
            </a:bodyPr>
            <a:lstStyle/>
            <a:p>
              <a:pPr algn="ctr">
                <a:defRPr>
                  <a:solidFill>
                    <a:srgbClr val="FFFFFF"/>
                  </a:solidFill>
                  <a:latin typeface="+mn-lt"/>
                  <a:ea typeface="+mn-ea"/>
                  <a:cs typeface="+mn-cs"/>
                  <a:sym typeface="Helvetica"/>
                </a:defRPr>
              </a:pPr>
              <a:endParaRPr/>
            </a:p>
          </p:txBody>
        </p:sp>
        <p:grpSp>
          <p:nvGrpSpPr>
            <p:cNvPr id="227" name="Gruppo 19"/>
            <p:cNvGrpSpPr/>
            <p:nvPr/>
          </p:nvGrpSpPr>
          <p:grpSpPr>
            <a:xfrm>
              <a:off x="86047" y="-1"/>
              <a:ext cx="5559654" cy="6157721"/>
              <a:chOff x="0" y="0"/>
              <a:chExt cx="5559653" cy="6157720"/>
            </a:xfrm>
          </p:grpSpPr>
          <p:pic>
            <p:nvPicPr>
              <p:cNvPr id="222" name="Immagine 6" descr="Immagine 6"/>
              <p:cNvPicPr>
                <a:picLocks noChangeAspect="1"/>
              </p:cNvPicPr>
              <p:nvPr/>
            </p:nvPicPr>
            <p:blipFill>
              <a:blip r:embed="rId2"/>
              <a:srcRect l="68358" t="10485" r="6482" b="2579"/>
              <a:stretch>
                <a:fillRect/>
              </a:stretch>
            </p:blipFill>
            <p:spPr>
              <a:xfrm>
                <a:off x="0" y="747712"/>
                <a:ext cx="2203945" cy="4759774"/>
              </a:xfrm>
              <a:prstGeom prst="rect">
                <a:avLst/>
              </a:prstGeom>
              <a:ln w="12700" cap="flat">
                <a:noFill/>
                <a:miter lim="400000"/>
              </a:ln>
              <a:effectLst/>
            </p:spPr>
          </p:pic>
          <p:pic>
            <p:nvPicPr>
              <p:cNvPr id="223" name="Immagine 7" descr="Immagine 7"/>
              <p:cNvPicPr>
                <a:picLocks noChangeAspect="1"/>
              </p:cNvPicPr>
              <p:nvPr/>
            </p:nvPicPr>
            <p:blipFill>
              <a:blip r:embed="rId3"/>
              <a:srcRect l="67725" t="20296" r="4944" b="5285"/>
              <a:stretch>
                <a:fillRect/>
              </a:stretch>
            </p:blipFill>
            <p:spPr>
              <a:xfrm>
                <a:off x="2612745" y="782002"/>
                <a:ext cx="2946909" cy="5014955"/>
              </a:xfrm>
              <a:prstGeom prst="rect">
                <a:avLst/>
              </a:prstGeom>
              <a:ln w="12700" cap="flat">
                <a:noFill/>
                <a:miter lim="400000"/>
              </a:ln>
              <a:effectLst/>
            </p:spPr>
          </p:pic>
          <p:sp>
            <p:nvSpPr>
              <p:cNvPr id="224" name="CasellaDiTesto 8"/>
              <p:cNvSpPr txBox="1"/>
              <p:nvPr/>
            </p:nvSpPr>
            <p:spPr>
              <a:xfrm>
                <a:off x="310571" y="5507483"/>
                <a:ext cx="2112506" cy="650237"/>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lvl1pPr>
                  <a:defRPr>
                    <a:latin typeface="+mn-lt"/>
                    <a:ea typeface="+mn-ea"/>
                    <a:cs typeface="+mn-cs"/>
                    <a:sym typeface="Helvetica"/>
                  </a:defRPr>
                </a:lvl1pPr>
              </a:lstStyle>
              <a:p>
                <a:r>
                  <a:t>Diagnosi e interventi di gruppo</a:t>
                </a:r>
              </a:p>
            </p:txBody>
          </p:sp>
          <p:sp>
            <p:nvSpPr>
              <p:cNvPr id="225" name="CasellaDiTesto 9"/>
              <p:cNvSpPr txBox="1"/>
              <p:nvPr/>
            </p:nvSpPr>
            <p:spPr>
              <a:xfrm>
                <a:off x="3181965" y="5507483"/>
                <a:ext cx="2179065" cy="650237"/>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lvl1pPr>
                  <a:defRPr>
                    <a:latin typeface="+mn-lt"/>
                    <a:ea typeface="+mn-ea"/>
                    <a:cs typeface="+mn-cs"/>
                    <a:sym typeface="Helvetica"/>
                  </a:defRPr>
                </a:lvl1pPr>
              </a:lstStyle>
              <a:p>
                <a:r>
                  <a:t>Interventi di gruppo di gruppo</a:t>
                </a:r>
              </a:p>
            </p:txBody>
          </p:sp>
          <p:sp>
            <p:nvSpPr>
              <p:cNvPr id="226" name="CasellaDiTesto 17"/>
              <p:cNvSpPr txBox="1"/>
              <p:nvPr/>
            </p:nvSpPr>
            <p:spPr>
              <a:xfrm>
                <a:off x="1587705" y="-1"/>
                <a:ext cx="2187024" cy="574037"/>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lvl1pPr>
                  <a:defRPr sz="3200">
                    <a:latin typeface="+mn-lt"/>
                    <a:ea typeface="+mn-ea"/>
                    <a:cs typeface="+mn-cs"/>
                    <a:sym typeface="Helvetica"/>
                  </a:defRPr>
                </a:lvl1pPr>
              </a:lstStyle>
              <a:p>
                <a:r>
                  <a:t>RICERCA</a:t>
                </a:r>
              </a:p>
            </p:txBody>
          </p:sp>
        </p:grpSp>
      </p:grpSp>
      <p:sp>
        <p:nvSpPr>
          <p:cNvPr id="229" name="CasellaDiTesto 18"/>
          <p:cNvSpPr txBox="1"/>
          <p:nvPr/>
        </p:nvSpPr>
        <p:spPr>
          <a:xfrm>
            <a:off x="8790609" y="374954"/>
            <a:ext cx="2446583" cy="57403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defRPr sz="3200">
                <a:latin typeface="+mn-lt"/>
                <a:ea typeface="+mn-ea"/>
                <a:cs typeface="+mn-cs"/>
                <a:sym typeface="Helvetica"/>
              </a:defRPr>
            </a:lvl1pPr>
          </a:lstStyle>
          <a:p>
            <a:r>
              <a:t>CLINICA</a:t>
            </a:r>
          </a:p>
        </p:txBody>
      </p:sp>
      <p:sp>
        <p:nvSpPr>
          <p:cNvPr id="230" name="CasellaDiTesto 5"/>
          <p:cNvSpPr txBox="1"/>
          <p:nvPr/>
        </p:nvSpPr>
        <p:spPr>
          <a:xfrm>
            <a:off x="4595812" y="6706"/>
            <a:ext cx="4394838" cy="52323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defRPr sz="2800">
                <a:solidFill>
                  <a:schemeClr val="accent1">
                    <a:satOff val="-3547"/>
                    <a:lumOff val="-10352"/>
                  </a:schemeClr>
                </a:solidFill>
                <a:latin typeface="+mn-lt"/>
                <a:ea typeface="+mn-ea"/>
                <a:cs typeface="+mn-cs"/>
                <a:sym typeface="Helvetica"/>
              </a:defRPr>
            </a:lvl1pPr>
          </a:lstStyle>
          <a:p>
            <a:r>
              <a:t>Ricerca traslazionale</a:t>
            </a:r>
          </a:p>
        </p:txBody>
      </p:sp>
      <p:sp>
        <p:nvSpPr>
          <p:cNvPr id="231" name="Rettangolo 1"/>
          <p:cNvSpPr txBox="1"/>
          <p:nvPr/>
        </p:nvSpPr>
        <p:spPr>
          <a:xfrm>
            <a:off x="290660" y="6522535"/>
            <a:ext cx="3514275" cy="37083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a:spAutoFit/>
          </a:bodyPr>
          <a:lstStyle>
            <a:lvl1pPr>
              <a:defRPr>
                <a:latin typeface="+mn-lt"/>
                <a:ea typeface="+mn-ea"/>
                <a:cs typeface="+mn-cs"/>
                <a:sym typeface="Helvetica"/>
              </a:defRPr>
            </a:lvl1pPr>
          </a:lstStyle>
          <a:p>
            <a:r>
              <a:t>DAL 2018 VALUTATI 200 pazienti</a:t>
            </a:r>
          </a:p>
        </p:txBody>
      </p:sp>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 name="CasellaDiTesto 1"/>
          <p:cNvSpPr txBox="1"/>
          <p:nvPr/>
        </p:nvSpPr>
        <p:spPr>
          <a:xfrm>
            <a:off x="537212" y="16290"/>
            <a:ext cx="10927520" cy="52323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defRPr sz="2800">
                <a:solidFill>
                  <a:srgbClr val="808080"/>
                </a:solidFill>
                <a:latin typeface="Open Sans"/>
                <a:ea typeface="Open Sans"/>
                <a:cs typeface="Open Sans"/>
                <a:sym typeface="Open Sans"/>
              </a:defRPr>
            </a:lvl1pPr>
          </a:lstStyle>
          <a:p>
            <a:r>
              <a:t>Chi accede al servizio e all’ambulatorio presso l’IRCCS? </a:t>
            </a:r>
          </a:p>
        </p:txBody>
      </p:sp>
      <p:pic>
        <p:nvPicPr>
          <p:cNvPr id="234" name="Immagine 7" descr="Immagine 7"/>
          <p:cNvPicPr>
            <a:picLocks noChangeAspect="1"/>
          </p:cNvPicPr>
          <p:nvPr/>
        </p:nvPicPr>
        <p:blipFill>
          <a:blip r:embed="rId2"/>
          <a:stretch>
            <a:fillRect/>
          </a:stretch>
        </p:blipFill>
        <p:spPr>
          <a:xfrm>
            <a:off x="11262510" y="6137123"/>
            <a:ext cx="626258" cy="626258"/>
          </a:xfrm>
          <a:prstGeom prst="rect">
            <a:avLst/>
          </a:prstGeom>
          <a:ln w="12700">
            <a:miter lim="400000"/>
          </a:ln>
        </p:spPr>
      </p:pic>
      <p:graphicFrame>
        <p:nvGraphicFramePr>
          <p:cNvPr id="235" name="Tabella 3"/>
          <p:cNvGraphicFramePr/>
          <p:nvPr/>
        </p:nvGraphicFramePr>
        <p:xfrm>
          <a:off x="1623525" y="627117"/>
          <a:ext cx="7287209" cy="4351341"/>
        </p:xfrm>
        <a:graphic>
          <a:graphicData uri="http://schemas.openxmlformats.org/drawingml/2006/table">
            <a:tbl>
              <a:tblPr>
                <a:tableStyleId>{4C3C2611-4C71-4FC5-86AE-919BDF0F9419}</a:tableStyleId>
              </a:tblPr>
              <a:tblGrid>
                <a:gridCol w="4423031">
                  <a:extLst>
                    <a:ext uri="{9D8B030D-6E8A-4147-A177-3AD203B41FA5}">
                      <a16:colId xmlns:a16="http://schemas.microsoft.com/office/drawing/2014/main" val="20000"/>
                    </a:ext>
                  </a:extLst>
                </a:gridCol>
                <a:gridCol w="1472507">
                  <a:extLst>
                    <a:ext uri="{9D8B030D-6E8A-4147-A177-3AD203B41FA5}">
                      <a16:colId xmlns:a16="http://schemas.microsoft.com/office/drawing/2014/main" val="20001"/>
                    </a:ext>
                  </a:extLst>
                </a:gridCol>
                <a:gridCol w="1391670">
                  <a:extLst>
                    <a:ext uri="{9D8B030D-6E8A-4147-A177-3AD203B41FA5}">
                      <a16:colId xmlns:a16="http://schemas.microsoft.com/office/drawing/2014/main" val="20002"/>
                    </a:ext>
                  </a:extLst>
                </a:gridCol>
              </a:tblGrid>
              <a:tr h="123419">
                <a:tc>
                  <a:txBody>
                    <a:bodyPr/>
                    <a:lstStyle/>
                    <a:p>
                      <a:pPr algn="l">
                        <a:defRPr sz="1800"/>
                      </a:pPr>
                      <a:r>
                        <a:rPr sz="1600"/>
                        <a:t> </a:t>
                      </a:r>
                    </a:p>
                  </a:txBody>
                  <a:tcPr marL="0" marR="0" marT="0" marB="0" horzOverflow="overflow">
                    <a:solidFill>
                      <a:srgbClr val="E8EBF5"/>
                    </a:solidFill>
                  </a:tcPr>
                </a:tc>
                <a:tc>
                  <a:txBody>
                    <a:bodyPr/>
                    <a:lstStyle/>
                    <a:p>
                      <a:pPr algn="l">
                        <a:defRPr sz="1800"/>
                      </a:pPr>
                      <a:r>
                        <a:rPr sz="1600"/>
                        <a:t>Media (DS)</a:t>
                      </a:r>
                    </a:p>
                  </a:txBody>
                  <a:tcPr marL="0" marR="0" marT="0" marB="0" horzOverflow="overflow">
                    <a:solidFill>
                      <a:srgbClr val="E8EBF5"/>
                    </a:solidFill>
                  </a:tcPr>
                </a:tc>
                <a:tc>
                  <a:txBody>
                    <a:bodyPr/>
                    <a:lstStyle/>
                    <a:p>
                      <a:pPr algn="l">
                        <a:defRPr sz="1800"/>
                      </a:pPr>
                      <a:r>
                        <a:rPr sz="1600"/>
                        <a:t>N(%)     </a:t>
                      </a:r>
                    </a:p>
                  </a:txBody>
                  <a:tcPr marL="0" marR="0" marT="0" marB="0" horzOverflow="overflow">
                    <a:solidFill>
                      <a:srgbClr val="E8EBF5"/>
                    </a:solidFill>
                  </a:tcPr>
                </a:tc>
                <a:extLst>
                  <a:ext uri="{0D108BD9-81ED-4DB2-BD59-A6C34878D82A}">
                    <a16:rowId xmlns:a16="http://schemas.microsoft.com/office/drawing/2014/main" val="10000"/>
                  </a:ext>
                </a:extLst>
              </a:tr>
              <a:tr h="123419">
                <a:tc>
                  <a:txBody>
                    <a:bodyPr/>
                    <a:lstStyle/>
                    <a:p>
                      <a:pPr algn="l">
                        <a:defRPr sz="1800"/>
                      </a:pPr>
                      <a:r>
                        <a:rPr sz="1600"/>
                        <a:t>Sesso (femmine)</a:t>
                      </a:r>
                    </a:p>
                  </a:txBody>
                  <a:tcPr marL="0" marR="0" marT="0" marB="0" horzOverflow="overflow">
                    <a:solidFill>
                      <a:srgbClr val="E8EBF5"/>
                    </a:solidFill>
                  </a:tcPr>
                </a:tc>
                <a:tc>
                  <a:txBody>
                    <a:bodyPr/>
                    <a:lstStyle/>
                    <a:p>
                      <a:pPr algn="l">
                        <a:defRPr sz="1800"/>
                      </a:pPr>
                      <a:r>
                        <a:rPr sz="1600"/>
                        <a:t> </a:t>
                      </a:r>
                    </a:p>
                  </a:txBody>
                  <a:tcPr marL="0" marR="0" marT="0" marB="0" horzOverflow="overflow">
                    <a:solidFill>
                      <a:srgbClr val="E8EBF5"/>
                    </a:solidFill>
                  </a:tcPr>
                </a:tc>
                <a:tc>
                  <a:txBody>
                    <a:bodyPr/>
                    <a:lstStyle/>
                    <a:p>
                      <a:pPr algn="l">
                        <a:defRPr sz="1800"/>
                      </a:pPr>
                      <a:r>
                        <a:rPr sz="1600"/>
                        <a:t>83(81.4%)</a:t>
                      </a:r>
                    </a:p>
                  </a:txBody>
                  <a:tcPr marL="0" marR="0" marT="0" marB="0" horzOverflow="overflow">
                    <a:solidFill>
                      <a:srgbClr val="E8EBF5"/>
                    </a:solidFill>
                  </a:tcPr>
                </a:tc>
                <a:extLst>
                  <a:ext uri="{0D108BD9-81ED-4DB2-BD59-A6C34878D82A}">
                    <a16:rowId xmlns:a16="http://schemas.microsoft.com/office/drawing/2014/main" val="10001"/>
                  </a:ext>
                </a:extLst>
              </a:tr>
              <a:tr h="528490">
                <a:tc>
                  <a:txBody>
                    <a:bodyPr/>
                    <a:lstStyle/>
                    <a:p>
                      <a:pPr algn="l">
                        <a:defRPr sz="1600"/>
                      </a:pPr>
                      <a:r>
                        <a:t>Età</a:t>
                      </a:r>
                    </a:p>
                    <a:p>
                      <a:pPr>
                        <a:defRPr sz="1600"/>
                      </a:pPr>
                      <a:r>
                        <a:t>16-25 anni </a:t>
                      </a:r>
                    </a:p>
                    <a:p>
                      <a:pPr>
                        <a:defRPr sz="1600"/>
                      </a:pPr>
                      <a:r>
                        <a:t>26-49 anni</a:t>
                      </a:r>
                    </a:p>
                  </a:txBody>
                  <a:tcPr marL="0" marR="0" marT="0" marB="0" horzOverflow="overflow">
                    <a:solidFill>
                      <a:srgbClr val="E8EBF5"/>
                    </a:solidFill>
                  </a:tcPr>
                </a:tc>
                <a:tc>
                  <a:txBody>
                    <a:bodyPr/>
                    <a:lstStyle/>
                    <a:p>
                      <a:pPr algn="l">
                        <a:defRPr sz="1800"/>
                      </a:pPr>
                      <a:r>
                        <a:rPr sz="1600"/>
                        <a:t>27.9(8.6)</a:t>
                      </a:r>
                    </a:p>
                  </a:txBody>
                  <a:tcPr marL="0" marR="0" marT="0" marB="0" horzOverflow="overflow">
                    <a:solidFill>
                      <a:srgbClr val="E8EBF5"/>
                    </a:solidFill>
                  </a:tcPr>
                </a:tc>
                <a:tc>
                  <a:txBody>
                    <a:bodyPr/>
                    <a:lstStyle/>
                    <a:p>
                      <a:pPr algn="l">
                        <a:defRPr sz="1800"/>
                      </a:pPr>
                      <a:r>
                        <a:rPr sz="1600"/>
                        <a:t> 
56 (56%)
44 (44%)</a:t>
                      </a:r>
                    </a:p>
                  </a:txBody>
                  <a:tcPr marL="0" marR="0" marT="0" marB="0" horzOverflow="overflow">
                    <a:solidFill>
                      <a:srgbClr val="E8EBF5"/>
                    </a:solidFill>
                  </a:tcPr>
                </a:tc>
                <a:extLst>
                  <a:ext uri="{0D108BD9-81ED-4DB2-BD59-A6C34878D82A}">
                    <a16:rowId xmlns:a16="http://schemas.microsoft.com/office/drawing/2014/main" val="10002"/>
                  </a:ext>
                </a:extLst>
              </a:tr>
              <a:tr h="123419">
                <a:tc>
                  <a:txBody>
                    <a:bodyPr/>
                    <a:lstStyle/>
                    <a:p>
                      <a:pPr algn="l">
                        <a:defRPr sz="1800"/>
                      </a:pPr>
                      <a:r>
                        <a:rPr sz="1600"/>
                        <a:t>Età primo contatto con servizi psichiatrici</a:t>
                      </a:r>
                    </a:p>
                  </a:txBody>
                  <a:tcPr marL="0" marR="0" marT="0" marB="0" horzOverflow="overflow">
                    <a:solidFill>
                      <a:srgbClr val="E8EBF5"/>
                    </a:solidFill>
                  </a:tcPr>
                </a:tc>
                <a:tc>
                  <a:txBody>
                    <a:bodyPr/>
                    <a:lstStyle/>
                    <a:p>
                      <a:pPr algn="l">
                        <a:defRPr sz="1800"/>
                      </a:pPr>
                      <a:r>
                        <a:rPr sz="1600"/>
                        <a:t>19.6(6.3)</a:t>
                      </a:r>
                    </a:p>
                  </a:txBody>
                  <a:tcPr marL="0" marR="0" marT="0" marB="0" horzOverflow="overflow">
                    <a:solidFill>
                      <a:srgbClr val="E8EBF5"/>
                    </a:solidFill>
                  </a:tcPr>
                </a:tc>
                <a:tc>
                  <a:txBody>
                    <a:bodyPr/>
                    <a:lstStyle/>
                    <a:p>
                      <a:pPr algn="l">
                        <a:defRPr sz="1800"/>
                      </a:pPr>
                      <a:r>
                        <a:rPr sz="1600"/>
                        <a:t> </a:t>
                      </a:r>
                    </a:p>
                  </a:txBody>
                  <a:tcPr marL="0" marR="0" marT="0" marB="0" horzOverflow="overflow">
                    <a:solidFill>
                      <a:srgbClr val="E8EBF5"/>
                    </a:solidFill>
                  </a:tcPr>
                </a:tc>
                <a:extLst>
                  <a:ext uri="{0D108BD9-81ED-4DB2-BD59-A6C34878D82A}">
                    <a16:rowId xmlns:a16="http://schemas.microsoft.com/office/drawing/2014/main" val="10003"/>
                  </a:ext>
                </a:extLst>
              </a:tr>
              <a:tr h="123419">
                <a:tc>
                  <a:txBody>
                    <a:bodyPr/>
                    <a:lstStyle/>
                    <a:p>
                      <a:pPr algn="l">
                        <a:defRPr sz="1800"/>
                      </a:pPr>
                      <a:r>
                        <a:rPr sz="1600"/>
                        <a:t>Durata malattia</a:t>
                      </a:r>
                    </a:p>
                  </a:txBody>
                  <a:tcPr marL="0" marR="0" marT="0" marB="0" horzOverflow="overflow">
                    <a:solidFill>
                      <a:srgbClr val="E8EBF5"/>
                    </a:solidFill>
                  </a:tcPr>
                </a:tc>
                <a:tc>
                  <a:txBody>
                    <a:bodyPr/>
                    <a:lstStyle/>
                    <a:p>
                      <a:pPr algn="l">
                        <a:defRPr sz="1800"/>
                      </a:pPr>
                      <a:r>
                        <a:rPr sz="1600"/>
                        <a:t>9.6(7.3)</a:t>
                      </a:r>
                    </a:p>
                  </a:txBody>
                  <a:tcPr marL="0" marR="0" marT="0" marB="0" horzOverflow="overflow">
                    <a:solidFill>
                      <a:srgbClr val="E8EBF5"/>
                    </a:solidFill>
                  </a:tcPr>
                </a:tc>
                <a:tc>
                  <a:txBody>
                    <a:bodyPr/>
                    <a:lstStyle/>
                    <a:p>
                      <a:pPr algn="l">
                        <a:defRPr sz="1800"/>
                      </a:pPr>
                      <a:r>
                        <a:rPr sz="1600"/>
                        <a:t> </a:t>
                      </a:r>
                    </a:p>
                  </a:txBody>
                  <a:tcPr marL="0" marR="0" marT="0" marB="0" horzOverflow="overflow">
                    <a:solidFill>
                      <a:srgbClr val="E8EBF5"/>
                    </a:solidFill>
                  </a:tcPr>
                </a:tc>
                <a:extLst>
                  <a:ext uri="{0D108BD9-81ED-4DB2-BD59-A6C34878D82A}">
                    <a16:rowId xmlns:a16="http://schemas.microsoft.com/office/drawing/2014/main" val="10004"/>
                  </a:ext>
                </a:extLst>
              </a:tr>
              <a:tr h="123419">
                <a:tc>
                  <a:txBody>
                    <a:bodyPr/>
                    <a:lstStyle/>
                    <a:p>
                      <a:pPr algn="l">
                        <a:defRPr sz="1800"/>
                      </a:pPr>
                      <a:r>
                        <a:rPr sz="1600"/>
                        <a:t>Scolarità</a:t>
                      </a:r>
                    </a:p>
                  </a:txBody>
                  <a:tcPr marL="0" marR="0" marT="0" marB="0" horzOverflow="overflow">
                    <a:solidFill>
                      <a:srgbClr val="E8EBF5"/>
                    </a:solidFill>
                  </a:tcPr>
                </a:tc>
                <a:tc>
                  <a:txBody>
                    <a:bodyPr/>
                    <a:lstStyle/>
                    <a:p>
                      <a:pPr algn="l">
                        <a:defRPr sz="1800"/>
                      </a:pPr>
                      <a:r>
                        <a:rPr sz="1600"/>
                        <a:t>12.2(2.5)</a:t>
                      </a:r>
                    </a:p>
                  </a:txBody>
                  <a:tcPr marL="0" marR="0" marT="0" marB="0" horzOverflow="overflow">
                    <a:solidFill>
                      <a:srgbClr val="E8EBF5"/>
                    </a:solidFill>
                  </a:tcPr>
                </a:tc>
                <a:tc>
                  <a:txBody>
                    <a:bodyPr/>
                    <a:lstStyle/>
                    <a:p>
                      <a:pPr algn="l">
                        <a:defRPr sz="1800"/>
                      </a:pPr>
                      <a:r>
                        <a:rPr sz="1600"/>
                        <a:t> </a:t>
                      </a:r>
                    </a:p>
                  </a:txBody>
                  <a:tcPr marL="0" marR="0" marT="0" marB="0" horzOverflow="overflow">
                    <a:solidFill>
                      <a:srgbClr val="E8EBF5"/>
                    </a:solidFill>
                  </a:tcPr>
                </a:tc>
                <a:extLst>
                  <a:ext uri="{0D108BD9-81ED-4DB2-BD59-A6C34878D82A}">
                    <a16:rowId xmlns:a16="http://schemas.microsoft.com/office/drawing/2014/main" val="10005"/>
                  </a:ext>
                </a:extLst>
              </a:tr>
              <a:tr h="1136097">
                <a:tc>
                  <a:txBody>
                    <a:bodyPr/>
                    <a:lstStyle/>
                    <a:p>
                      <a:pPr algn="l">
                        <a:defRPr sz="1600"/>
                      </a:pPr>
                      <a:r>
                        <a:t>Occupazione</a:t>
                      </a:r>
                    </a:p>
                    <a:p>
                      <a:pPr>
                        <a:defRPr sz="1600"/>
                      </a:pPr>
                      <a:r>
                        <a:t>Disoccupato</a:t>
                      </a:r>
                    </a:p>
                    <a:p>
                      <a:pPr>
                        <a:defRPr sz="1600"/>
                      </a:pPr>
                      <a:r>
                        <a:t>Invalido</a:t>
                      </a:r>
                    </a:p>
                    <a:p>
                      <a:pPr>
                        <a:defRPr sz="1600"/>
                      </a:pPr>
                      <a:r>
                        <a:t>Occupazione protetta</a:t>
                      </a:r>
                    </a:p>
                    <a:p>
                      <a:pPr>
                        <a:defRPr sz="1600"/>
                      </a:pPr>
                      <a:r>
                        <a:t>Occupazione non protetta</a:t>
                      </a:r>
                    </a:p>
                    <a:p>
                      <a:pPr>
                        <a:defRPr sz="1600"/>
                      </a:pPr>
                      <a:r>
                        <a:t>Studente</a:t>
                      </a:r>
                    </a:p>
                  </a:txBody>
                  <a:tcPr marL="0" marR="0" marT="0" marB="0" horzOverflow="overflow">
                    <a:solidFill>
                      <a:srgbClr val="E8EBF5"/>
                    </a:solidFill>
                  </a:tcPr>
                </a:tc>
                <a:tc>
                  <a:txBody>
                    <a:bodyPr/>
                    <a:lstStyle/>
                    <a:p>
                      <a:pPr algn="l">
                        <a:defRPr sz="1800"/>
                      </a:pPr>
                      <a:r>
                        <a:rPr sz="1600"/>
                        <a:t> </a:t>
                      </a:r>
                    </a:p>
                  </a:txBody>
                  <a:tcPr marL="0" marR="0" marT="0" marB="0" horzOverflow="overflow">
                    <a:solidFill>
                      <a:srgbClr val="E8EBF5"/>
                    </a:solidFill>
                  </a:tcPr>
                </a:tc>
                <a:tc>
                  <a:txBody>
                    <a:bodyPr/>
                    <a:lstStyle/>
                    <a:p>
                      <a:pPr algn="l">
                        <a:defRPr sz="1800"/>
                      </a:pPr>
                      <a:r>
                        <a:rPr sz="1600"/>
                        <a:t> 
31(32.3%)
1(1%)
8(8.3%)
27(28.1%)
29(30.2%)</a:t>
                      </a:r>
                    </a:p>
                  </a:txBody>
                  <a:tcPr marL="0" marR="0" marT="0" marB="0" horzOverflow="overflow">
                    <a:solidFill>
                      <a:srgbClr val="E8EBF5"/>
                    </a:solidFill>
                  </a:tcPr>
                </a:tc>
                <a:extLst>
                  <a:ext uri="{0D108BD9-81ED-4DB2-BD59-A6C34878D82A}">
                    <a16:rowId xmlns:a16="http://schemas.microsoft.com/office/drawing/2014/main" val="10006"/>
                  </a:ext>
                </a:extLst>
              </a:tr>
              <a:tr h="933561">
                <a:tc>
                  <a:txBody>
                    <a:bodyPr/>
                    <a:lstStyle/>
                    <a:p>
                      <a:pPr algn="l">
                        <a:defRPr sz="1600"/>
                      </a:pPr>
                      <a:r>
                        <a:t>Stato civile</a:t>
                      </a:r>
                    </a:p>
                    <a:p>
                      <a:pPr>
                        <a:defRPr sz="1600"/>
                      </a:pPr>
                      <a:r>
                        <a:t>Nubile/celibe</a:t>
                      </a:r>
                    </a:p>
                    <a:p>
                      <a:pPr>
                        <a:defRPr sz="1600"/>
                      </a:pPr>
                      <a:r>
                        <a:t>Coniugato</a:t>
                      </a:r>
                    </a:p>
                    <a:p>
                      <a:pPr>
                        <a:defRPr sz="1600"/>
                      </a:pPr>
                      <a:r>
                        <a:t>Separato/divorziato</a:t>
                      </a:r>
                    </a:p>
                    <a:p>
                      <a:pPr>
                        <a:defRPr sz="1600"/>
                      </a:pPr>
                      <a:r>
                        <a:t>Convivente</a:t>
                      </a:r>
                    </a:p>
                  </a:txBody>
                  <a:tcPr marL="0" marR="0" marT="0" marB="0" horzOverflow="overflow">
                    <a:solidFill>
                      <a:srgbClr val="E8EBF5"/>
                    </a:solidFill>
                  </a:tcPr>
                </a:tc>
                <a:tc>
                  <a:txBody>
                    <a:bodyPr/>
                    <a:lstStyle/>
                    <a:p>
                      <a:pPr algn="l">
                        <a:defRPr sz="1800"/>
                      </a:pPr>
                      <a:r>
                        <a:rPr sz="1600"/>
                        <a:t> </a:t>
                      </a:r>
                    </a:p>
                  </a:txBody>
                  <a:tcPr marL="0" marR="0" marT="0" marB="0" horzOverflow="overflow">
                    <a:solidFill>
                      <a:srgbClr val="E8EBF5"/>
                    </a:solidFill>
                  </a:tcPr>
                </a:tc>
                <a:tc>
                  <a:txBody>
                    <a:bodyPr/>
                    <a:lstStyle/>
                    <a:p>
                      <a:pPr algn="l">
                        <a:defRPr sz="1800"/>
                      </a:pPr>
                      <a:r>
                        <a:rPr sz="1600"/>
                        <a:t> 
85(87.6%)
5(5.2%)
5(5.2%)
2(2.1%)</a:t>
                      </a:r>
                    </a:p>
                  </a:txBody>
                  <a:tcPr marL="0" marR="0" marT="0" marB="0" horzOverflow="overflow">
                    <a:solidFill>
                      <a:srgbClr val="E8EBF5"/>
                    </a:solidFill>
                  </a:tcPr>
                </a:tc>
                <a:extLst>
                  <a:ext uri="{0D108BD9-81ED-4DB2-BD59-A6C34878D82A}">
                    <a16:rowId xmlns:a16="http://schemas.microsoft.com/office/drawing/2014/main" val="10007"/>
                  </a:ext>
                </a:extLst>
              </a:tr>
              <a:tr h="1136097">
                <a:tc>
                  <a:txBody>
                    <a:bodyPr/>
                    <a:lstStyle/>
                    <a:p>
                      <a:pPr algn="l">
                        <a:defRPr sz="1600"/>
                      </a:pPr>
                      <a:r>
                        <a:t>Comorbidità</a:t>
                      </a:r>
                    </a:p>
                    <a:p>
                      <a:pPr>
                        <a:defRPr sz="1600"/>
                      </a:pPr>
                      <a:r>
                        <a:t>Disturbi dell’umore</a:t>
                      </a:r>
                    </a:p>
                    <a:p>
                      <a:pPr>
                        <a:defRPr sz="1600"/>
                      </a:pPr>
                      <a:r>
                        <a:t>Disturbi d’ansia</a:t>
                      </a:r>
                    </a:p>
                    <a:p>
                      <a:pPr>
                        <a:defRPr sz="1600"/>
                      </a:pPr>
                      <a:r>
                        <a:t>Disturbi di personalità</a:t>
                      </a:r>
                    </a:p>
                    <a:p>
                      <a:pPr>
                        <a:defRPr sz="1600"/>
                      </a:pPr>
                      <a:r>
                        <a:t>Disturbi alimentari</a:t>
                      </a:r>
                    </a:p>
                    <a:p>
                      <a:pPr>
                        <a:defRPr sz="1600"/>
                      </a:pPr>
                      <a:r>
                        <a:t>Disturbi da uso di sostanze/alcol</a:t>
                      </a:r>
                    </a:p>
                  </a:txBody>
                  <a:tcPr marL="0" marR="0" marT="0" marB="0" horzOverflow="overflow">
                    <a:solidFill>
                      <a:srgbClr val="E8EBF5"/>
                    </a:solidFill>
                  </a:tcPr>
                </a:tc>
                <a:tc>
                  <a:txBody>
                    <a:bodyPr/>
                    <a:lstStyle/>
                    <a:p>
                      <a:pPr algn="l">
                        <a:defRPr sz="1800"/>
                      </a:pPr>
                      <a:r>
                        <a:rPr sz="1600"/>
                        <a:t> </a:t>
                      </a:r>
                    </a:p>
                  </a:txBody>
                  <a:tcPr marL="0" marR="0" marT="0" marB="0" horzOverflow="overflow">
                    <a:solidFill>
                      <a:srgbClr val="E8EBF5"/>
                    </a:solidFill>
                  </a:tcPr>
                </a:tc>
                <a:tc>
                  <a:txBody>
                    <a:bodyPr/>
                    <a:lstStyle/>
                    <a:p>
                      <a:pPr algn="l">
                        <a:defRPr sz="1800"/>
                      </a:pPr>
                      <a:r>
                        <a:rPr sz="1600"/>
                        <a:t> 
24(23.5%)
8(7.8%)
10(9.8%)
15(14.7%)
22(21.6%)</a:t>
                      </a:r>
                    </a:p>
                  </a:txBody>
                  <a:tcPr marL="0" marR="0" marT="0" marB="0" horzOverflow="overflow">
                    <a:solidFill>
                      <a:srgbClr val="E8EBF5"/>
                    </a:solidFill>
                  </a:tcPr>
                </a:tc>
                <a:extLst>
                  <a:ext uri="{0D108BD9-81ED-4DB2-BD59-A6C34878D82A}">
                    <a16:rowId xmlns:a16="http://schemas.microsoft.com/office/drawing/2014/main" val="10008"/>
                  </a:ext>
                </a:extLst>
              </a:tr>
            </a:tbl>
          </a:graphicData>
        </a:graphic>
      </p:graphicFrame>
      <p:sp>
        <p:nvSpPr>
          <p:cNvPr id="236" name="Freccia in giù 4"/>
          <p:cNvSpPr/>
          <p:nvPr/>
        </p:nvSpPr>
        <p:spPr>
          <a:xfrm rot="5400000">
            <a:off x="9125336" y="1254970"/>
            <a:ext cx="275257" cy="704462"/>
          </a:xfrm>
          <a:custGeom>
            <a:avLst/>
            <a:gdLst/>
            <a:ahLst/>
            <a:cxnLst>
              <a:cxn ang="0">
                <a:pos x="wd2" y="hd2"/>
              </a:cxn>
              <a:cxn ang="5400000">
                <a:pos x="wd2" y="hd2"/>
              </a:cxn>
              <a:cxn ang="10800000">
                <a:pos x="wd2" y="hd2"/>
              </a:cxn>
              <a:cxn ang="16200000">
                <a:pos x="wd2" y="hd2"/>
              </a:cxn>
            </a:cxnLst>
            <a:rect l="0" t="0" r="r" b="b"/>
            <a:pathLst>
              <a:path w="21600" h="21600" extrusionOk="0">
                <a:moveTo>
                  <a:pt x="0" y="17380"/>
                </a:moveTo>
                <a:lnTo>
                  <a:pt x="5400" y="17380"/>
                </a:lnTo>
                <a:lnTo>
                  <a:pt x="5400" y="0"/>
                </a:lnTo>
                <a:lnTo>
                  <a:pt x="16200" y="0"/>
                </a:lnTo>
                <a:lnTo>
                  <a:pt x="16200" y="17380"/>
                </a:lnTo>
                <a:lnTo>
                  <a:pt x="21600" y="17380"/>
                </a:lnTo>
                <a:lnTo>
                  <a:pt x="10800" y="21600"/>
                </a:lnTo>
                <a:close/>
              </a:path>
            </a:pathLst>
          </a:custGeom>
          <a:solidFill>
            <a:schemeClr val="accent1"/>
          </a:solidFill>
          <a:ln w="12700">
            <a:solidFill>
              <a:srgbClr val="32538F"/>
            </a:solidFill>
            <a:miter/>
          </a:ln>
        </p:spPr>
        <p:txBody>
          <a:bodyPr lIns="45719" rIns="45719" anchor="ctr"/>
          <a:lstStyle/>
          <a:p>
            <a:pPr algn="ctr">
              <a:defRPr>
                <a:solidFill>
                  <a:srgbClr val="FFFFFF"/>
                </a:solidFill>
              </a:defRPr>
            </a:pPr>
            <a:endParaRPr/>
          </a:p>
        </p:txBody>
      </p:sp>
      <p:sp>
        <p:nvSpPr>
          <p:cNvPr id="237" name="Freccia in giù 5"/>
          <p:cNvSpPr/>
          <p:nvPr/>
        </p:nvSpPr>
        <p:spPr>
          <a:xfrm rot="5400000">
            <a:off x="9287563" y="5603456"/>
            <a:ext cx="275257" cy="704462"/>
          </a:xfrm>
          <a:custGeom>
            <a:avLst/>
            <a:gdLst/>
            <a:ahLst/>
            <a:cxnLst>
              <a:cxn ang="0">
                <a:pos x="wd2" y="hd2"/>
              </a:cxn>
              <a:cxn ang="5400000">
                <a:pos x="wd2" y="hd2"/>
              </a:cxn>
              <a:cxn ang="10800000">
                <a:pos x="wd2" y="hd2"/>
              </a:cxn>
              <a:cxn ang="16200000">
                <a:pos x="wd2" y="hd2"/>
              </a:cxn>
            </a:cxnLst>
            <a:rect l="0" t="0" r="r" b="b"/>
            <a:pathLst>
              <a:path w="21600" h="21600" extrusionOk="0">
                <a:moveTo>
                  <a:pt x="0" y="17380"/>
                </a:moveTo>
                <a:lnTo>
                  <a:pt x="5400" y="17380"/>
                </a:lnTo>
                <a:lnTo>
                  <a:pt x="5400" y="0"/>
                </a:lnTo>
                <a:lnTo>
                  <a:pt x="16200" y="0"/>
                </a:lnTo>
                <a:lnTo>
                  <a:pt x="16200" y="17380"/>
                </a:lnTo>
                <a:lnTo>
                  <a:pt x="21600" y="17380"/>
                </a:lnTo>
                <a:lnTo>
                  <a:pt x="10800" y="21600"/>
                </a:lnTo>
                <a:close/>
              </a:path>
            </a:pathLst>
          </a:custGeom>
          <a:solidFill>
            <a:schemeClr val="accent1"/>
          </a:solidFill>
          <a:ln w="12700">
            <a:solidFill>
              <a:srgbClr val="32538F"/>
            </a:solidFill>
            <a:miter/>
          </a:ln>
        </p:spPr>
        <p:txBody>
          <a:bodyPr lIns="45719" rIns="45719" anchor="ctr"/>
          <a:lstStyle/>
          <a:p>
            <a:pPr algn="ctr">
              <a:defRPr>
                <a:solidFill>
                  <a:srgbClr val="FFFFFF"/>
                </a:solidFill>
              </a:defRPr>
            </a:pPr>
            <a:endParaRPr/>
          </a:p>
        </p:txBody>
      </p:sp>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9" name="Immagine 5" descr="Immagine 5"/>
          <p:cNvPicPr>
            <a:picLocks noChangeAspect="1"/>
          </p:cNvPicPr>
          <p:nvPr/>
        </p:nvPicPr>
        <p:blipFill>
          <a:blip r:embed="rId2"/>
          <a:srcRect l="18156" r="18951"/>
          <a:stretch>
            <a:fillRect/>
          </a:stretch>
        </p:blipFill>
        <p:spPr>
          <a:xfrm>
            <a:off x="4184848" y="161102"/>
            <a:ext cx="3822283" cy="1882898"/>
          </a:xfrm>
          <a:prstGeom prst="rect">
            <a:avLst/>
          </a:prstGeom>
          <a:ln w="12700">
            <a:miter lim="400000"/>
          </a:ln>
        </p:spPr>
      </p:pic>
      <p:pic>
        <p:nvPicPr>
          <p:cNvPr id="240" name="Screenshot 2023-11-04 alle 08.21.27.png" descr="Screenshot 2023-11-04 alle 08.21.27.png"/>
          <p:cNvPicPr>
            <a:picLocks noChangeAspect="1"/>
          </p:cNvPicPr>
          <p:nvPr/>
        </p:nvPicPr>
        <p:blipFill>
          <a:blip r:embed="rId3"/>
          <a:srcRect l="12969" t="41589" r="28648" b="15901"/>
          <a:stretch>
            <a:fillRect/>
          </a:stretch>
        </p:blipFill>
        <p:spPr>
          <a:xfrm>
            <a:off x="2860686" y="2127191"/>
            <a:ext cx="6999884" cy="3185485"/>
          </a:xfrm>
          <a:prstGeom prst="rect">
            <a:avLst/>
          </a:prstGeom>
          <a:ln w="12700">
            <a:miter lim="400000"/>
          </a:ln>
        </p:spPr>
      </p:pic>
      <p:sp>
        <p:nvSpPr>
          <p:cNvPr id="241" name="Rettangolo 16"/>
          <p:cNvSpPr txBox="1"/>
          <p:nvPr/>
        </p:nvSpPr>
        <p:spPr>
          <a:xfrm>
            <a:off x="49398" y="5803219"/>
            <a:ext cx="11720929" cy="10185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lgn="ctr">
              <a:spcBef>
                <a:spcPts val="1500"/>
              </a:spcBef>
              <a:defRPr sz="2400">
                <a:solidFill>
                  <a:srgbClr val="294294"/>
                </a:solidFill>
                <a:latin typeface="Open Sans"/>
                <a:ea typeface="Open Sans"/>
                <a:cs typeface="Open Sans"/>
                <a:sym typeface="Open Sans"/>
              </a:defRPr>
            </a:pPr>
            <a:r>
              <a:t>Responsabile: Dr Giovanni de Girolamo</a:t>
            </a:r>
          </a:p>
          <a:p>
            <a:pPr algn="ctr">
              <a:spcBef>
                <a:spcPts val="1500"/>
              </a:spcBef>
              <a:defRPr sz="2400">
                <a:solidFill>
                  <a:srgbClr val="294294"/>
                </a:solidFill>
                <a:latin typeface="Open Sans"/>
                <a:ea typeface="Open Sans"/>
                <a:cs typeface="Open Sans"/>
                <a:sym typeface="Open Sans"/>
              </a:defRPr>
            </a:pPr>
            <a:r>
              <a:t>Team: Roberta Rossi, Serena Meloni, Silvia Leone, Maria Elena Ridolfi</a:t>
            </a:r>
          </a:p>
        </p:txBody>
      </p:sp>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3" name="Immagine 15" descr="Immagine 15"/>
          <p:cNvPicPr>
            <a:picLocks noChangeAspect="1"/>
          </p:cNvPicPr>
          <p:nvPr/>
        </p:nvPicPr>
        <p:blipFill>
          <a:blip r:embed="rId2"/>
          <a:stretch>
            <a:fillRect/>
          </a:stretch>
        </p:blipFill>
        <p:spPr>
          <a:xfrm>
            <a:off x="11348208" y="6041630"/>
            <a:ext cx="570064" cy="555586"/>
          </a:xfrm>
          <a:prstGeom prst="rect">
            <a:avLst/>
          </a:prstGeom>
          <a:ln w="12700">
            <a:miter lim="400000"/>
          </a:ln>
        </p:spPr>
      </p:pic>
      <p:pic>
        <p:nvPicPr>
          <p:cNvPr id="244" name="Immagine 12" descr="Immagine 12"/>
          <p:cNvPicPr>
            <a:picLocks noChangeAspect="1"/>
          </p:cNvPicPr>
          <p:nvPr/>
        </p:nvPicPr>
        <p:blipFill>
          <a:blip r:embed="rId3"/>
          <a:stretch>
            <a:fillRect/>
          </a:stretch>
        </p:blipFill>
        <p:spPr>
          <a:xfrm>
            <a:off x="11201221" y="6044243"/>
            <a:ext cx="850401" cy="666147"/>
          </a:xfrm>
          <a:prstGeom prst="rect">
            <a:avLst/>
          </a:prstGeom>
          <a:ln w="12700">
            <a:miter lim="400000"/>
          </a:ln>
        </p:spPr>
      </p:pic>
      <p:pic>
        <p:nvPicPr>
          <p:cNvPr id="245" name="Immagine 5" descr="Immagine 5"/>
          <p:cNvPicPr>
            <a:picLocks noChangeAspect="1"/>
          </p:cNvPicPr>
          <p:nvPr/>
        </p:nvPicPr>
        <p:blipFill>
          <a:blip r:embed="rId4"/>
          <a:stretch>
            <a:fillRect/>
          </a:stretch>
        </p:blipFill>
        <p:spPr>
          <a:xfrm>
            <a:off x="11351000" y="6137473"/>
            <a:ext cx="626258" cy="626258"/>
          </a:xfrm>
          <a:prstGeom prst="rect">
            <a:avLst/>
          </a:prstGeom>
          <a:ln w="12700">
            <a:miter lim="400000"/>
          </a:ln>
        </p:spPr>
      </p:pic>
      <p:pic>
        <p:nvPicPr>
          <p:cNvPr id="246" name="Screenshot 2023-10-12 alle 22.28.04.png" descr="Screenshot 2023-10-12 alle 22.28.04.png"/>
          <p:cNvPicPr>
            <a:picLocks noChangeAspect="1"/>
          </p:cNvPicPr>
          <p:nvPr/>
        </p:nvPicPr>
        <p:blipFill>
          <a:blip r:embed="rId5"/>
          <a:srcRect l="9238" t="26992" r="28576" b="8896"/>
          <a:stretch>
            <a:fillRect/>
          </a:stretch>
        </p:blipFill>
        <p:spPr>
          <a:xfrm>
            <a:off x="863767" y="527071"/>
            <a:ext cx="9316816" cy="6003503"/>
          </a:xfrm>
          <a:prstGeom prst="rect">
            <a:avLst/>
          </a:prstGeom>
          <a:ln w="12700">
            <a:miter lim="400000"/>
          </a:ln>
        </p:spPr>
      </p:pic>
    </p:spTree>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 name="CasellaDiTesto 3"/>
          <p:cNvSpPr txBox="1"/>
          <p:nvPr/>
        </p:nvSpPr>
        <p:spPr>
          <a:xfrm>
            <a:off x="300973" y="235720"/>
            <a:ext cx="3879919" cy="11963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lgn="ctr">
              <a:defRPr sz="2400">
                <a:solidFill>
                  <a:srgbClr val="294294"/>
                </a:solidFill>
                <a:latin typeface="Open Sans"/>
                <a:ea typeface="Open Sans"/>
                <a:cs typeface="Open Sans"/>
                <a:sym typeface="Open Sans"/>
              </a:defRPr>
            </a:pPr>
            <a:r>
              <a:t>Unità di ricerca Psichiatria</a:t>
            </a:r>
          </a:p>
          <a:p>
            <a:pPr algn="ctr">
              <a:defRPr sz="2400">
                <a:solidFill>
                  <a:srgbClr val="294294"/>
                </a:solidFill>
                <a:latin typeface="Open Sans"/>
                <a:ea typeface="Open Sans"/>
                <a:cs typeface="Open Sans"/>
                <a:sym typeface="Open Sans"/>
              </a:defRPr>
            </a:pPr>
            <a:r>
              <a:t>Il team</a:t>
            </a:r>
          </a:p>
        </p:txBody>
      </p:sp>
      <p:sp>
        <p:nvSpPr>
          <p:cNvPr id="249" name="Rettangolo 16"/>
          <p:cNvSpPr txBox="1"/>
          <p:nvPr/>
        </p:nvSpPr>
        <p:spPr>
          <a:xfrm>
            <a:off x="334744" y="1557970"/>
            <a:ext cx="5004613" cy="43713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spcBef>
                <a:spcPts val="1500"/>
              </a:spcBef>
              <a:defRPr sz="2400">
                <a:solidFill>
                  <a:srgbClr val="294294"/>
                </a:solidFill>
                <a:latin typeface="Open Sans"/>
                <a:ea typeface="Open Sans"/>
                <a:cs typeface="Open Sans"/>
                <a:sym typeface="Open Sans"/>
              </a:defRPr>
            </a:pPr>
            <a:r>
              <a:t>Chiara Caprioli</a:t>
            </a:r>
          </a:p>
          <a:p>
            <a:pPr>
              <a:spcBef>
                <a:spcPts val="1500"/>
              </a:spcBef>
              <a:defRPr sz="2400">
                <a:solidFill>
                  <a:srgbClr val="294294"/>
                </a:solidFill>
                <a:latin typeface="Open Sans"/>
                <a:ea typeface="Open Sans"/>
                <a:cs typeface="Open Sans"/>
                <a:sym typeface="Open Sans"/>
              </a:defRPr>
            </a:pPr>
            <a:r>
              <a:t>Julia Dawson</a:t>
            </a:r>
          </a:p>
          <a:p>
            <a:pPr>
              <a:spcBef>
                <a:spcPts val="1500"/>
              </a:spcBef>
              <a:defRPr sz="2400">
                <a:solidFill>
                  <a:srgbClr val="294294"/>
                </a:solidFill>
                <a:latin typeface="Open Sans"/>
                <a:ea typeface="Open Sans"/>
                <a:cs typeface="Open Sans"/>
                <a:sym typeface="Open Sans"/>
              </a:defRPr>
            </a:pPr>
            <a:r>
              <a:t>Mariangela Lanfredi</a:t>
            </a:r>
          </a:p>
          <a:p>
            <a:pPr>
              <a:spcBef>
                <a:spcPts val="1500"/>
              </a:spcBef>
              <a:defRPr sz="2400">
                <a:solidFill>
                  <a:srgbClr val="294294"/>
                </a:solidFill>
                <a:latin typeface="Open Sans"/>
                <a:ea typeface="Open Sans"/>
                <a:cs typeface="Open Sans"/>
                <a:sym typeface="Open Sans"/>
              </a:defRPr>
            </a:pPr>
            <a:r>
              <a:t>Serena Meloni</a:t>
            </a:r>
          </a:p>
          <a:p>
            <a:pPr>
              <a:spcBef>
                <a:spcPts val="1500"/>
              </a:spcBef>
              <a:defRPr sz="2400">
                <a:solidFill>
                  <a:srgbClr val="294294"/>
                </a:solidFill>
                <a:latin typeface="Open Sans"/>
                <a:ea typeface="Open Sans"/>
                <a:cs typeface="Open Sans"/>
                <a:sym typeface="Open Sans"/>
              </a:defRPr>
            </a:pPr>
            <a:r>
              <a:t>Veronica Pedrali</a:t>
            </a:r>
          </a:p>
          <a:p>
            <a:pPr>
              <a:spcBef>
                <a:spcPts val="1500"/>
              </a:spcBef>
              <a:defRPr sz="2400">
                <a:solidFill>
                  <a:srgbClr val="294294"/>
                </a:solidFill>
                <a:latin typeface="Open Sans"/>
                <a:ea typeface="Open Sans"/>
                <a:cs typeface="Open Sans"/>
                <a:sym typeface="Open Sans"/>
              </a:defRPr>
            </a:pPr>
            <a:r>
              <a:t>Laura Pedrini </a:t>
            </a:r>
          </a:p>
          <a:p>
            <a:pPr>
              <a:spcBef>
                <a:spcPts val="1500"/>
              </a:spcBef>
              <a:defRPr sz="2400">
                <a:solidFill>
                  <a:srgbClr val="294294"/>
                </a:solidFill>
                <a:latin typeface="Open Sans"/>
                <a:ea typeface="Open Sans"/>
                <a:cs typeface="Open Sans"/>
                <a:sym typeface="Open Sans"/>
              </a:defRPr>
            </a:pPr>
            <a:r>
              <a:t>Roberta Rossi (Responsabile UO) </a:t>
            </a:r>
          </a:p>
        </p:txBody>
      </p:sp>
      <p:pic>
        <p:nvPicPr>
          <p:cNvPr id="250" name="Immagine 2" descr="Immagine 2"/>
          <p:cNvPicPr>
            <a:picLocks noChangeAspect="1"/>
          </p:cNvPicPr>
          <p:nvPr/>
        </p:nvPicPr>
        <p:blipFill>
          <a:blip r:embed="rId2"/>
          <a:stretch>
            <a:fillRect/>
          </a:stretch>
        </p:blipFill>
        <p:spPr>
          <a:xfrm>
            <a:off x="11351000" y="6137473"/>
            <a:ext cx="626258" cy="626258"/>
          </a:xfrm>
          <a:prstGeom prst="rect">
            <a:avLst/>
          </a:prstGeom>
          <a:ln w="12700">
            <a:miter lim="400000"/>
          </a:ln>
        </p:spPr>
      </p:pic>
      <p:sp>
        <p:nvSpPr>
          <p:cNvPr id="251" name="Rettangolo 16"/>
          <p:cNvSpPr txBox="1"/>
          <p:nvPr/>
        </p:nvSpPr>
        <p:spPr>
          <a:xfrm>
            <a:off x="6281162" y="1402398"/>
            <a:ext cx="5004613" cy="1755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spcBef>
                <a:spcPts val="1500"/>
              </a:spcBef>
              <a:defRPr sz="2400">
                <a:solidFill>
                  <a:srgbClr val="294294"/>
                </a:solidFill>
                <a:latin typeface="Open Sans"/>
                <a:ea typeface="Open Sans"/>
                <a:cs typeface="Open Sans"/>
                <a:sym typeface="Open Sans"/>
              </a:defRPr>
            </a:lvl1pPr>
          </a:lstStyle>
          <a:p>
            <a:r>
              <a:t>Gli “storici”: Rossella Beneduce, Elena Bertocchi, Luciana Rillosi, Giuseppe Rossi</a:t>
            </a:r>
          </a:p>
        </p:txBody>
      </p:sp>
      <p:sp>
        <p:nvSpPr>
          <p:cNvPr id="252" name="Rettangolo 15"/>
          <p:cNvSpPr txBox="1"/>
          <p:nvPr/>
        </p:nvSpPr>
        <p:spPr>
          <a:xfrm>
            <a:off x="5784544" y="3509236"/>
            <a:ext cx="5997849" cy="18948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defRPr sz="1200">
                <a:solidFill>
                  <a:srgbClr val="1F3864"/>
                </a:solidFill>
                <a:latin typeface="Open Sans"/>
                <a:ea typeface="Open Sans"/>
                <a:cs typeface="Open Sans"/>
                <a:sym typeface="Open Sans"/>
              </a:defRPr>
            </a:pPr>
            <a:r>
              <a:rPr sz="2500"/>
              <a:t>CLIMAMITHE Study group:</a:t>
            </a:r>
            <a:r>
              <a:t> Roberta Rossi, Laura Rosa Magni, Mariangela Lanfredi, Laura Pedrini, Antonino Carcione, Antonio Semerari, Ilaria Riccardi, Giuseppe Nicolo’, Monica Almici, Rossella Beneduce, Genoveffa Borsci, Chiara Caprioli, Matteo Nodari, Antonio Vita, Laura Laffranchini, Luciana Rillosi, Giuseppe Rossi, Giambattista Tura, Stefano Bignotti, Maddalena Speziali, Maria Cotelli, Sandra Rosini, Luisella Bocchio, Annamaria Cattaneo, Nadia Cattane, Roberto Gasparotti, Claudia Ambrosi, Daniele Corbo, Lorella Mascaro, Elena Bilotta, Livia Colle, Laura Conti, Donatella Fiore, Alessandra Micheloni, Michele Procacci, Valentina Silvestre</a:t>
            </a:r>
          </a:p>
        </p:txBody>
      </p:sp>
      <p:pic>
        <p:nvPicPr>
          <p:cNvPr id="253" name="Google Shape;293;p30" descr="Google Shape;293;p30"/>
          <p:cNvPicPr>
            <a:picLocks noChangeAspect="1"/>
          </p:cNvPicPr>
          <p:nvPr/>
        </p:nvPicPr>
        <p:blipFill>
          <a:blip r:embed="rId3"/>
          <a:srcRect r="24589"/>
          <a:stretch>
            <a:fillRect/>
          </a:stretch>
        </p:blipFill>
        <p:spPr>
          <a:xfrm>
            <a:off x="4747069" y="3029988"/>
            <a:ext cx="1031201" cy="1802409"/>
          </a:xfrm>
          <a:prstGeom prst="rect">
            <a:avLst/>
          </a:prstGeom>
          <a:ln w="12700">
            <a:miter lim="400000"/>
          </a:ln>
        </p:spPr>
      </p:pic>
    </p:spTree>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8BCADF"/>
        </a:solidFill>
        <a:effectLst/>
      </p:bgPr>
    </p:bg>
    <p:spTree>
      <p:nvGrpSpPr>
        <p:cNvPr id="1" name=""/>
        <p:cNvGrpSpPr/>
        <p:nvPr/>
      </p:nvGrpSpPr>
      <p:grpSpPr>
        <a:xfrm>
          <a:off x="0" y="0"/>
          <a:ext cx="0" cy="0"/>
          <a:chOff x="0" y="0"/>
          <a:chExt cx="0" cy="0"/>
        </a:xfrm>
      </p:grpSpPr>
      <p:sp>
        <p:nvSpPr>
          <p:cNvPr id="255" name="CasellaDiTesto 38"/>
          <p:cNvSpPr txBox="1"/>
          <p:nvPr/>
        </p:nvSpPr>
        <p:spPr>
          <a:xfrm>
            <a:off x="2430574" y="1511641"/>
            <a:ext cx="7330852" cy="8280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defRPr sz="2400" b="1">
                <a:solidFill>
                  <a:srgbClr val="FFFFFF"/>
                </a:solidFill>
                <a:latin typeface="Merriweather"/>
                <a:ea typeface="Merriweather"/>
                <a:cs typeface="Merriweather"/>
                <a:sym typeface="Merriweather"/>
              </a:defRPr>
            </a:lvl1pPr>
          </a:lstStyle>
          <a:p>
            <a:r>
              <a:t>Grazie per l’attenzione</a:t>
            </a:r>
          </a:p>
        </p:txBody>
      </p:sp>
      <p:pic>
        <p:nvPicPr>
          <p:cNvPr id="256" name="Immagine 2" descr="Immagine 2"/>
          <p:cNvPicPr>
            <a:picLocks noChangeAspect="1"/>
          </p:cNvPicPr>
          <p:nvPr/>
        </p:nvPicPr>
        <p:blipFill>
          <a:blip r:embed="rId2"/>
          <a:stretch>
            <a:fillRect/>
          </a:stretch>
        </p:blipFill>
        <p:spPr>
          <a:xfrm>
            <a:off x="5183239" y="2921789"/>
            <a:ext cx="1825522" cy="1829709"/>
          </a:xfrm>
          <a:prstGeom prst="rect">
            <a:avLst/>
          </a:prstGeom>
          <a:ln w="12700">
            <a:miter lim="400000"/>
          </a:ln>
        </p:spPr>
      </p:pic>
      <p:sp>
        <p:nvSpPr>
          <p:cNvPr id="257" name="CasellaDiTesto 38"/>
          <p:cNvSpPr txBox="1"/>
          <p:nvPr/>
        </p:nvSpPr>
        <p:spPr>
          <a:xfrm>
            <a:off x="2430574" y="6012870"/>
            <a:ext cx="7330852" cy="8280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defRPr sz="2400" b="1" u="sng">
                <a:solidFill>
                  <a:srgbClr val="0563C1"/>
                </a:solidFill>
                <a:uFill>
                  <a:solidFill>
                    <a:srgbClr val="0563C1"/>
                  </a:solidFill>
                </a:uFill>
                <a:latin typeface="Merriweather"/>
                <a:ea typeface="Merriweather"/>
                <a:cs typeface="Merriweather"/>
                <a:sym typeface="Merriweather"/>
                <a:hlinkClick r:id="rId3"/>
              </a:defRPr>
            </a:lvl1pPr>
          </a:lstStyle>
          <a:p>
            <a:pPr>
              <a:defRPr u="none">
                <a:solidFill>
                  <a:srgbClr val="FFFFFF"/>
                </a:solidFill>
                <a:uFillTx/>
              </a:defRPr>
            </a:pPr>
            <a:r>
              <a:rPr u="sng">
                <a:solidFill>
                  <a:srgbClr val="0563C1"/>
                </a:solidFill>
                <a:uFill>
                  <a:solidFill>
                    <a:srgbClr val="0563C1"/>
                  </a:solidFill>
                </a:uFill>
                <a:hlinkClick r:id="rId3"/>
              </a:rPr>
              <a:t>rrossi@fatebenefratelli.eu</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9" name="Immagine 2" descr="Immagine 2"/>
          <p:cNvPicPr>
            <a:picLocks noChangeAspect="1"/>
          </p:cNvPicPr>
          <p:nvPr/>
        </p:nvPicPr>
        <p:blipFill>
          <a:blip r:embed="rId2"/>
          <a:stretch>
            <a:fillRect/>
          </a:stretch>
        </p:blipFill>
        <p:spPr>
          <a:xfrm>
            <a:off x="11351000" y="6137473"/>
            <a:ext cx="626258" cy="626258"/>
          </a:xfrm>
          <a:prstGeom prst="rect">
            <a:avLst/>
          </a:prstGeom>
          <a:ln w="12700">
            <a:miter lim="400000"/>
          </a:ln>
        </p:spPr>
      </p:pic>
      <p:sp>
        <p:nvSpPr>
          <p:cNvPr id="110" name="CasellaDiTesto 6"/>
          <p:cNvSpPr txBox="1"/>
          <p:nvPr/>
        </p:nvSpPr>
        <p:spPr>
          <a:xfrm>
            <a:off x="191589" y="263142"/>
            <a:ext cx="11808822" cy="11081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defRPr sz="3600"/>
            </a:lvl1pPr>
          </a:lstStyle>
          <a:p>
            <a:r>
              <a:t>Inizi 2000: nuove problematiche a cui rispondere nelle comunità riabilitative.</a:t>
            </a:r>
          </a:p>
        </p:txBody>
      </p:sp>
      <p:sp>
        <p:nvSpPr>
          <p:cNvPr id="111" name="CasellaDiTesto 2"/>
          <p:cNvSpPr txBox="1"/>
          <p:nvPr/>
        </p:nvSpPr>
        <p:spPr>
          <a:xfrm>
            <a:off x="1166946" y="3078660"/>
            <a:ext cx="1922420" cy="65391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defRPr sz="4400"/>
            </a:lvl1pPr>
          </a:lstStyle>
          <a:p>
            <a:r>
              <a:t>CLINICA</a:t>
            </a:r>
          </a:p>
        </p:txBody>
      </p:sp>
      <p:sp>
        <p:nvSpPr>
          <p:cNvPr id="112" name="CasellaDiTesto 5"/>
          <p:cNvSpPr txBox="1"/>
          <p:nvPr/>
        </p:nvSpPr>
        <p:spPr>
          <a:xfrm>
            <a:off x="7196927" y="3078660"/>
            <a:ext cx="2646321" cy="65391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defRPr sz="4400"/>
            </a:lvl1pPr>
          </a:lstStyle>
          <a:p>
            <a:r>
              <a:t>RICERCA</a:t>
            </a:r>
          </a:p>
        </p:txBody>
      </p:sp>
      <p:sp>
        <p:nvSpPr>
          <p:cNvPr id="113" name="Freccia destra 3"/>
          <p:cNvSpPr/>
          <p:nvPr/>
        </p:nvSpPr>
        <p:spPr>
          <a:xfrm>
            <a:off x="4186084" y="2710430"/>
            <a:ext cx="2286001" cy="555173"/>
          </a:xfrm>
          <a:prstGeom prst="rightArrow">
            <a:avLst>
              <a:gd name="adj1" fmla="val 50000"/>
              <a:gd name="adj2" fmla="val 50000"/>
            </a:avLst>
          </a:prstGeom>
          <a:solidFill>
            <a:srgbClr val="40569F"/>
          </a:solidFill>
          <a:ln w="12700">
            <a:solidFill>
              <a:srgbClr val="40569F"/>
            </a:solidFill>
            <a:miter/>
          </a:ln>
        </p:spPr>
        <p:txBody>
          <a:bodyPr lIns="45719" rIns="45719" anchor="ctr"/>
          <a:lstStyle/>
          <a:p>
            <a:pPr algn="ctr">
              <a:defRPr>
                <a:solidFill>
                  <a:srgbClr val="FFFFFF"/>
                </a:solidFill>
              </a:defRPr>
            </a:pPr>
            <a:endParaRPr/>
          </a:p>
        </p:txBody>
      </p:sp>
      <p:sp>
        <p:nvSpPr>
          <p:cNvPr id="114" name="Freccia destra 7"/>
          <p:cNvSpPr/>
          <p:nvPr/>
        </p:nvSpPr>
        <p:spPr>
          <a:xfrm rot="10800000">
            <a:off x="4050890" y="3570516"/>
            <a:ext cx="2286001" cy="555173"/>
          </a:xfrm>
          <a:prstGeom prst="rightArrow">
            <a:avLst>
              <a:gd name="adj1" fmla="val 50000"/>
              <a:gd name="adj2" fmla="val 50000"/>
            </a:avLst>
          </a:prstGeom>
          <a:solidFill>
            <a:srgbClr val="40569F"/>
          </a:solidFill>
          <a:ln w="12700">
            <a:solidFill>
              <a:srgbClr val="40569F"/>
            </a:solidFill>
            <a:miter/>
          </a:ln>
        </p:spPr>
        <p:txBody>
          <a:bodyPr lIns="45719" rIns="45719" anchor="ctr"/>
          <a:lstStyle/>
          <a:p>
            <a:pPr algn="ctr">
              <a:defRPr>
                <a:solidFill>
                  <a:srgbClr val="FFFFFF"/>
                </a:solidFill>
              </a:defRPr>
            </a:pPr>
            <a:endParaRPr/>
          </a:p>
        </p:txBody>
      </p:sp>
      <p:sp>
        <p:nvSpPr>
          <p:cNvPr id="115" name="CasellaDiTesto 8"/>
          <p:cNvSpPr txBox="1"/>
          <p:nvPr/>
        </p:nvSpPr>
        <p:spPr>
          <a:xfrm>
            <a:off x="1810677" y="4963894"/>
            <a:ext cx="7295351" cy="11081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3600"/>
            </a:pPr>
            <a:r>
              <a:t>Ricerca traslazionale</a:t>
            </a:r>
          </a:p>
          <a:p>
            <a:pPr algn="ctr">
              <a:defRPr sz="3600"/>
            </a:pPr>
            <a:r>
              <a:t>“dal laboratorio al letto del malato”</a:t>
            </a:r>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CasellaDiTesto 6"/>
          <p:cNvSpPr txBox="1"/>
          <p:nvPr/>
        </p:nvSpPr>
        <p:spPr>
          <a:xfrm>
            <a:off x="399505" y="365126"/>
            <a:ext cx="6559733" cy="5493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defRPr sz="3600"/>
            </a:lvl1pPr>
          </a:lstStyle>
          <a:p>
            <a:r>
              <a:t>Chi sono questi “nuovi” pazienti??</a:t>
            </a:r>
          </a:p>
        </p:txBody>
      </p:sp>
      <p:sp>
        <p:nvSpPr>
          <p:cNvPr id="118" name="CasellaDiTesto 8"/>
          <p:cNvSpPr txBox="1"/>
          <p:nvPr/>
        </p:nvSpPr>
        <p:spPr>
          <a:xfrm>
            <a:off x="442797" y="3016252"/>
            <a:ext cx="11064949" cy="5493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defRPr sz="3600"/>
            </a:lvl1pPr>
          </a:lstStyle>
          <a:p>
            <a:r>
              <a:t>Possiamo continuare a lavorare allo stesso modo??</a:t>
            </a:r>
          </a:p>
        </p:txBody>
      </p:sp>
      <p:sp>
        <p:nvSpPr>
          <p:cNvPr id="119" name="CasellaDiTesto 9"/>
          <p:cNvSpPr txBox="1"/>
          <p:nvPr/>
        </p:nvSpPr>
        <p:spPr>
          <a:xfrm>
            <a:off x="399505" y="1690689"/>
            <a:ext cx="6559733" cy="5493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defRPr sz="3600"/>
            </a:lvl1pPr>
          </a:lstStyle>
          <a:p>
            <a:r>
              <a:t>Esistono trattamenti per loro??</a:t>
            </a:r>
          </a:p>
        </p:txBody>
      </p:sp>
      <p:pic>
        <p:nvPicPr>
          <p:cNvPr id="120" name="Immagine 7" descr="Immagine 7"/>
          <p:cNvPicPr>
            <a:picLocks noChangeAspect="1"/>
          </p:cNvPicPr>
          <p:nvPr/>
        </p:nvPicPr>
        <p:blipFill>
          <a:blip r:embed="rId2"/>
          <a:stretch>
            <a:fillRect/>
          </a:stretch>
        </p:blipFill>
        <p:spPr>
          <a:xfrm>
            <a:off x="11351000" y="6137473"/>
            <a:ext cx="626258" cy="626258"/>
          </a:xfrm>
          <a:prstGeom prst="rect">
            <a:avLst/>
          </a:prstGeom>
          <a:ln w="12700">
            <a:miter lim="400000"/>
          </a:ln>
        </p:spPr>
      </p:pic>
      <p:sp>
        <p:nvSpPr>
          <p:cNvPr id="121" name="CasellaDiTesto 5"/>
          <p:cNvSpPr txBox="1"/>
          <p:nvPr/>
        </p:nvSpPr>
        <p:spPr>
          <a:xfrm>
            <a:off x="2638120" y="4330679"/>
            <a:ext cx="7819650" cy="174015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defRPr sz="2800"/>
            </a:lvl1pPr>
          </a:lstStyle>
          <a:p>
            <a:r>
              <a:t>“La terapia con questi pazienti richiede un insieme di modificazioni specialistiche ad un qualsiasi modo standard e ordinario di fornire terapie istituzionali o ambulatoriali tradizionali” (Gunderson J, 2003)</a:t>
            </a:r>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6" name="Gruppo 23"/>
          <p:cNvGrpSpPr/>
          <p:nvPr/>
        </p:nvGrpSpPr>
        <p:grpSpPr>
          <a:xfrm>
            <a:off x="155075" y="829067"/>
            <a:ext cx="4723399" cy="2129595"/>
            <a:chOff x="0" y="0"/>
            <a:chExt cx="4723398" cy="2129594"/>
          </a:xfrm>
        </p:grpSpPr>
        <p:sp>
          <p:nvSpPr>
            <p:cNvPr id="123" name="CasellaDiTesto 5"/>
            <p:cNvSpPr txBox="1"/>
            <p:nvPr/>
          </p:nvSpPr>
          <p:spPr>
            <a:xfrm>
              <a:off x="1183703" y="301559"/>
              <a:ext cx="3493974" cy="1659490"/>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2400" b="1">
                  <a:solidFill>
                    <a:srgbClr val="2F5597"/>
                  </a:solidFill>
                </a:defRPr>
              </a:pPr>
              <a:r>
                <a:t>Correlati neurobiologici del disturbo borderline con neuroimaging</a:t>
              </a:r>
              <a:r>
                <a:rPr sz="2000"/>
                <a:t> </a:t>
              </a:r>
              <a:r>
                <a:rPr sz="1600" b="0">
                  <a:solidFill>
                    <a:srgbClr val="262626"/>
                  </a:solidFill>
                </a:rPr>
                <a:t>(Rossi et al, 2012; 2013; 2015; Quattrini et al 2019, 2019, 2022)</a:t>
              </a:r>
            </a:p>
          </p:txBody>
        </p:sp>
        <p:pic>
          <p:nvPicPr>
            <p:cNvPr id="124" name="Immagine 6" descr="Immagine 6"/>
            <p:cNvPicPr>
              <a:picLocks noChangeAspect="1"/>
            </p:cNvPicPr>
            <p:nvPr/>
          </p:nvPicPr>
          <p:blipFill>
            <a:blip r:embed="rId2"/>
            <a:srcRect l="2586" t="18033" r="89616" b="57102"/>
            <a:stretch>
              <a:fillRect/>
            </a:stretch>
          </p:blipFill>
          <p:spPr>
            <a:xfrm>
              <a:off x="96251" y="290869"/>
              <a:ext cx="854246" cy="1503952"/>
            </a:xfrm>
            <a:prstGeom prst="rect">
              <a:avLst/>
            </a:prstGeom>
            <a:ln w="12700" cap="flat">
              <a:noFill/>
              <a:miter lim="400000"/>
            </a:ln>
            <a:effectLst/>
          </p:spPr>
        </p:pic>
        <p:sp>
          <p:nvSpPr>
            <p:cNvPr id="125" name="Rettangolo 16"/>
            <p:cNvSpPr/>
            <p:nvPr/>
          </p:nvSpPr>
          <p:spPr>
            <a:xfrm>
              <a:off x="0" y="-1"/>
              <a:ext cx="4723399" cy="2129596"/>
            </a:xfrm>
            <a:prstGeom prst="rect">
              <a:avLst/>
            </a:prstGeom>
            <a:noFill/>
            <a:ln w="12700" cap="flat">
              <a:solidFill>
                <a:srgbClr val="808080"/>
              </a:solidFill>
              <a:prstDash val="solid"/>
              <a:miter lim="800000"/>
            </a:ln>
            <a:effectLst/>
          </p:spPr>
          <p:txBody>
            <a:bodyPr wrap="square" lIns="45719" tIns="45719" rIns="45719" bIns="45719" numCol="1" anchor="ctr">
              <a:noAutofit/>
            </a:bodyPr>
            <a:lstStyle/>
            <a:p>
              <a:pPr algn="ctr">
                <a:defRPr>
                  <a:solidFill>
                    <a:srgbClr val="FFFFFF"/>
                  </a:solidFill>
                </a:defRPr>
              </a:pPr>
              <a:endParaRPr/>
            </a:p>
          </p:txBody>
        </p:sp>
      </p:grpSp>
      <p:sp>
        <p:nvSpPr>
          <p:cNvPr id="127" name="CasellaDiTesto 3"/>
          <p:cNvSpPr txBox="1"/>
          <p:nvPr/>
        </p:nvSpPr>
        <p:spPr>
          <a:xfrm>
            <a:off x="215759" y="81153"/>
            <a:ext cx="11018001" cy="4370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a:spAutoFit/>
          </a:bodyPr>
          <a:lstStyle>
            <a:lvl1pPr>
              <a:defRPr sz="2400">
                <a:solidFill>
                  <a:srgbClr val="2F5597"/>
                </a:solidFill>
                <a:latin typeface="Arial"/>
                <a:ea typeface="Arial"/>
                <a:cs typeface="Arial"/>
                <a:sym typeface="Arial"/>
              </a:defRPr>
            </a:lvl1pPr>
          </a:lstStyle>
          <a:p>
            <a:r>
              <a:t>DISTURBO BORDERLINE DI PERSONALITA’: DALLA RICERCA ALLA CLINICA</a:t>
            </a:r>
          </a:p>
        </p:txBody>
      </p:sp>
      <p:pic>
        <p:nvPicPr>
          <p:cNvPr id="128" name="Immagine 9" descr="Immagine 9"/>
          <p:cNvPicPr>
            <a:picLocks noChangeAspect="1"/>
          </p:cNvPicPr>
          <p:nvPr/>
        </p:nvPicPr>
        <p:blipFill>
          <a:blip r:embed="rId3"/>
          <a:stretch>
            <a:fillRect/>
          </a:stretch>
        </p:blipFill>
        <p:spPr>
          <a:xfrm>
            <a:off x="11351000" y="6137473"/>
            <a:ext cx="626258" cy="626258"/>
          </a:xfrm>
          <a:prstGeom prst="rect">
            <a:avLst/>
          </a:prstGeom>
          <a:ln w="12700">
            <a:miter lim="400000"/>
          </a:ln>
        </p:spPr>
      </p:pic>
      <p:grpSp>
        <p:nvGrpSpPr>
          <p:cNvPr id="131" name="Gruppo 10"/>
          <p:cNvGrpSpPr/>
          <p:nvPr/>
        </p:nvGrpSpPr>
        <p:grpSpPr>
          <a:xfrm>
            <a:off x="5344890" y="2823392"/>
            <a:ext cx="1825097" cy="1754328"/>
            <a:chOff x="0" y="0"/>
            <a:chExt cx="1825095" cy="1754326"/>
          </a:xfrm>
        </p:grpSpPr>
        <p:sp>
          <p:nvSpPr>
            <p:cNvPr id="129" name="Ovale 11"/>
            <p:cNvSpPr/>
            <p:nvPr/>
          </p:nvSpPr>
          <p:spPr>
            <a:xfrm>
              <a:off x="0" y="-1"/>
              <a:ext cx="1825096" cy="1754328"/>
            </a:xfrm>
            <a:prstGeom prst="ellipse">
              <a:avLst/>
            </a:prstGeom>
            <a:solidFill>
              <a:schemeClr val="accent1"/>
            </a:solidFill>
            <a:ln w="12700" cap="flat">
              <a:solidFill>
                <a:srgbClr val="1D3053"/>
              </a:solidFill>
              <a:prstDash val="solid"/>
              <a:miter lim="800000"/>
            </a:ln>
            <a:effectLst/>
          </p:spPr>
          <p:txBody>
            <a:bodyPr wrap="square" lIns="45719" tIns="45719" rIns="45719" bIns="45719" numCol="1" anchor="ctr">
              <a:noAutofit/>
            </a:bodyPr>
            <a:lstStyle/>
            <a:p>
              <a:pPr algn="ctr">
                <a:defRPr>
                  <a:solidFill>
                    <a:srgbClr val="FFFFFF"/>
                  </a:solidFill>
                </a:defRPr>
              </a:pPr>
              <a:endParaRPr/>
            </a:p>
          </p:txBody>
        </p:sp>
        <p:sp>
          <p:nvSpPr>
            <p:cNvPr id="130" name="CasellaDiTesto 12"/>
            <p:cNvSpPr txBox="1"/>
            <p:nvPr/>
          </p:nvSpPr>
          <p:spPr>
            <a:xfrm>
              <a:off x="364208" y="443885"/>
              <a:ext cx="1167090" cy="7062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19" rIns="45719" bIns="45719" numCol="1" anchor="t">
              <a:spAutoFit/>
            </a:bodyPr>
            <a:lstStyle>
              <a:lvl1pPr>
                <a:defRPr sz="4800"/>
              </a:lvl1pPr>
            </a:lstStyle>
            <a:p>
              <a:r>
                <a:t>DBP</a:t>
              </a:r>
            </a:p>
          </p:txBody>
        </p:sp>
      </p:gr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iterate>
                                    <p:tmAbs val="0"/>
                                  </p:iterate>
                                  <p:childTnLst>
                                    <p:set>
                                      <p:cBhvr>
                                        <p:cTn id="6" fill="hold"/>
                                        <p:tgtEl>
                                          <p:spTgt spid="1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 grpId="1" animBg="1" advAuto="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6" name="Gruppo 23"/>
          <p:cNvGrpSpPr/>
          <p:nvPr/>
        </p:nvGrpSpPr>
        <p:grpSpPr>
          <a:xfrm>
            <a:off x="155075" y="829067"/>
            <a:ext cx="4723399" cy="2129595"/>
            <a:chOff x="0" y="0"/>
            <a:chExt cx="4723398" cy="2129594"/>
          </a:xfrm>
        </p:grpSpPr>
        <p:sp>
          <p:nvSpPr>
            <p:cNvPr id="133" name="CasellaDiTesto 5"/>
            <p:cNvSpPr txBox="1"/>
            <p:nvPr/>
          </p:nvSpPr>
          <p:spPr>
            <a:xfrm>
              <a:off x="1183703" y="301559"/>
              <a:ext cx="3493974" cy="1659490"/>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2400" b="1">
                  <a:solidFill>
                    <a:srgbClr val="2F5597"/>
                  </a:solidFill>
                </a:defRPr>
              </a:pPr>
              <a:r>
                <a:t>Correlati neurobiologici del disturbo borderline con neuroimaging</a:t>
              </a:r>
              <a:r>
                <a:rPr sz="2000"/>
                <a:t> </a:t>
              </a:r>
              <a:r>
                <a:rPr sz="1600" b="0">
                  <a:solidFill>
                    <a:srgbClr val="262626"/>
                  </a:solidFill>
                </a:rPr>
                <a:t>(Rossi et al, 2012; 2013; 2015; Quattrini et al 2019, 2019, 2022)</a:t>
              </a:r>
            </a:p>
          </p:txBody>
        </p:sp>
        <p:pic>
          <p:nvPicPr>
            <p:cNvPr id="134" name="Immagine 6" descr="Immagine 6"/>
            <p:cNvPicPr>
              <a:picLocks noChangeAspect="1"/>
            </p:cNvPicPr>
            <p:nvPr/>
          </p:nvPicPr>
          <p:blipFill>
            <a:blip r:embed="rId2"/>
            <a:srcRect l="2586" t="18033" r="89616" b="57102"/>
            <a:stretch>
              <a:fillRect/>
            </a:stretch>
          </p:blipFill>
          <p:spPr>
            <a:xfrm>
              <a:off x="96251" y="290869"/>
              <a:ext cx="854246" cy="1503952"/>
            </a:xfrm>
            <a:prstGeom prst="rect">
              <a:avLst/>
            </a:prstGeom>
            <a:ln w="12700" cap="flat">
              <a:noFill/>
              <a:miter lim="400000"/>
            </a:ln>
            <a:effectLst/>
          </p:spPr>
        </p:pic>
        <p:sp>
          <p:nvSpPr>
            <p:cNvPr id="135" name="Rettangolo 16"/>
            <p:cNvSpPr/>
            <p:nvPr/>
          </p:nvSpPr>
          <p:spPr>
            <a:xfrm>
              <a:off x="0" y="-1"/>
              <a:ext cx="4723399" cy="2129596"/>
            </a:xfrm>
            <a:prstGeom prst="rect">
              <a:avLst/>
            </a:prstGeom>
            <a:noFill/>
            <a:ln w="12700" cap="flat">
              <a:solidFill>
                <a:srgbClr val="808080"/>
              </a:solidFill>
              <a:prstDash val="solid"/>
              <a:miter lim="800000"/>
            </a:ln>
            <a:effectLst/>
          </p:spPr>
          <p:txBody>
            <a:bodyPr wrap="square" lIns="45719" tIns="45719" rIns="45719" bIns="45719" numCol="1" anchor="ctr">
              <a:noAutofit/>
            </a:bodyPr>
            <a:lstStyle/>
            <a:p>
              <a:pPr algn="ctr">
                <a:defRPr>
                  <a:solidFill>
                    <a:srgbClr val="FFFFFF"/>
                  </a:solidFill>
                </a:defRPr>
              </a:pPr>
              <a:endParaRPr/>
            </a:p>
          </p:txBody>
        </p:sp>
      </p:grpSp>
      <p:sp>
        <p:nvSpPr>
          <p:cNvPr id="137" name="CasellaDiTesto 3"/>
          <p:cNvSpPr txBox="1"/>
          <p:nvPr/>
        </p:nvSpPr>
        <p:spPr>
          <a:xfrm>
            <a:off x="215759" y="81153"/>
            <a:ext cx="11018001" cy="4370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a:spAutoFit/>
          </a:bodyPr>
          <a:lstStyle>
            <a:lvl1pPr>
              <a:defRPr sz="2400">
                <a:solidFill>
                  <a:srgbClr val="2F5597"/>
                </a:solidFill>
                <a:latin typeface="Arial"/>
                <a:ea typeface="Arial"/>
                <a:cs typeface="Arial"/>
                <a:sym typeface="Arial"/>
              </a:defRPr>
            </a:lvl1pPr>
          </a:lstStyle>
          <a:p>
            <a:r>
              <a:t>DISTURBO BORDERLINE DI PERSONALITA’: DALLA RICERCA ALLA CLINICA</a:t>
            </a:r>
          </a:p>
        </p:txBody>
      </p:sp>
      <p:pic>
        <p:nvPicPr>
          <p:cNvPr id="138" name="Immagine 10" descr="Immagine 10"/>
          <p:cNvPicPr>
            <a:picLocks noChangeAspect="1"/>
          </p:cNvPicPr>
          <p:nvPr/>
        </p:nvPicPr>
        <p:blipFill>
          <a:blip r:embed="rId3"/>
          <a:srcRect l="10655" t="65595" r="34133" b="9423"/>
          <a:stretch>
            <a:fillRect/>
          </a:stretch>
        </p:blipFill>
        <p:spPr>
          <a:xfrm>
            <a:off x="155074" y="4998475"/>
            <a:ext cx="6131864" cy="1479178"/>
          </a:xfrm>
          <a:prstGeom prst="rect">
            <a:avLst/>
          </a:prstGeom>
          <a:ln w="12700">
            <a:solidFill>
              <a:schemeClr val="accent1">
                <a:satOff val="-3547"/>
                <a:lumOff val="-10352"/>
              </a:schemeClr>
            </a:solidFill>
            <a:miter lim="400000"/>
          </a:ln>
        </p:spPr>
      </p:pic>
      <p:pic>
        <p:nvPicPr>
          <p:cNvPr id="139" name="Immagine 2" descr="Immagine 2"/>
          <p:cNvPicPr>
            <a:picLocks noChangeAspect="1"/>
          </p:cNvPicPr>
          <p:nvPr/>
        </p:nvPicPr>
        <p:blipFill>
          <a:blip r:embed="rId4"/>
          <a:stretch>
            <a:fillRect/>
          </a:stretch>
        </p:blipFill>
        <p:spPr>
          <a:xfrm>
            <a:off x="11351000" y="6137473"/>
            <a:ext cx="626258" cy="626258"/>
          </a:xfrm>
          <a:prstGeom prst="rect">
            <a:avLst/>
          </a:prstGeom>
          <a:ln w="12700">
            <a:miter lim="400000"/>
          </a:ln>
        </p:spPr>
      </p:pic>
      <p:grpSp>
        <p:nvGrpSpPr>
          <p:cNvPr id="142" name="Gruppo 8"/>
          <p:cNvGrpSpPr/>
          <p:nvPr/>
        </p:nvGrpSpPr>
        <p:grpSpPr>
          <a:xfrm>
            <a:off x="5374387" y="2985113"/>
            <a:ext cx="1825097" cy="1754327"/>
            <a:chOff x="0" y="0"/>
            <a:chExt cx="1825095" cy="1754326"/>
          </a:xfrm>
        </p:grpSpPr>
        <p:sp>
          <p:nvSpPr>
            <p:cNvPr id="140" name="Ovale 9"/>
            <p:cNvSpPr/>
            <p:nvPr/>
          </p:nvSpPr>
          <p:spPr>
            <a:xfrm>
              <a:off x="0" y="-1"/>
              <a:ext cx="1825096" cy="1754328"/>
            </a:xfrm>
            <a:prstGeom prst="ellipse">
              <a:avLst/>
            </a:prstGeom>
            <a:solidFill>
              <a:schemeClr val="accent1"/>
            </a:solidFill>
            <a:ln w="12700" cap="flat">
              <a:solidFill>
                <a:srgbClr val="1D3053"/>
              </a:solidFill>
              <a:prstDash val="solid"/>
              <a:miter lim="800000"/>
            </a:ln>
            <a:effectLst/>
          </p:spPr>
          <p:txBody>
            <a:bodyPr wrap="square" lIns="45719" tIns="45719" rIns="45719" bIns="45719" numCol="1" anchor="ctr">
              <a:noAutofit/>
            </a:bodyPr>
            <a:lstStyle/>
            <a:p>
              <a:pPr algn="ctr">
                <a:defRPr>
                  <a:solidFill>
                    <a:srgbClr val="FFFFFF"/>
                  </a:solidFill>
                </a:defRPr>
              </a:pPr>
              <a:endParaRPr/>
            </a:p>
          </p:txBody>
        </p:sp>
        <p:sp>
          <p:nvSpPr>
            <p:cNvPr id="141" name="CasellaDiTesto 10"/>
            <p:cNvSpPr txBox="1"/>
            <p:nvPr/>
          </p:nvSpPr>
          <p:spPr>
            <a:xfrm>
              <a:off x="364208" y="443885"/>
              <a:ext cx="1167090" cy="7062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19" rIns="45719" bIns="45719" numCol="1" anchor="t">
              <a:spAutoFit/>
            </a:bodyPr>
            <a:lstStyle>
              <a:lvl1pPr>
                <a:defRPr sz="4800"/>
              </a:lvl1pPr>
            </a:lstStyle>
            <a:p>
              <a:r>
                <a:t>DBP</a:t>
              </a:r>
            </a:p>
          </p:txBody>
        </p:sp>
      </p:gr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iterate>
                                    <p:tmAbs val="0"/>
                                  </p:iterate>
                                  <p:childTnLst>
                                    <p:set>
                                      <p:cBhvr>
                                        <p:cTn id="6" fill="hold"/>
                                        <p:tgtEl>
                                          <p:spTgt spid="13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9" presetClass="emph" fill="hold" grpId="2" nodeType="clickEffect">
                                  <p:stCondLst>
                                    <p:cond delay="0"/>
                                  </p:stCondLst>
                                  <p:childTnLst>
                                    <p:set>
                                      <p:cBhvr>
                                        <p:cTn id="10" dur="indefinite" fill="hold"/>
                                        <p:tgtEl>
                                          <p:spTgt spid="136"/>
                                        </p:tgtEl>
                                        <p:attrNameLst>
                                          <p:attrName>style.opacity</p:attrName>
                                        </p:attrNameLst>
                                      </p:cBhvr>
                                      <p:to>
                                        <p:strVal val="0.50"/>
                                      </p:to>
                                    </p:set>
                                    <p:animEffect filter="image" prLst="opacity: 0.50; ">
                                      <p:cBhvr>
                                        <p:cTn id="11" dur="indefinite" fill="hold"/>
                                        <p:tgtEl>
                                          <p:spTgt spid="1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6" grpId="2" animBg="1" advAuto="0"/>
      <p:bldP spid="138" grpId="1" animBg="1" advAuto="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4" name="Immagine 2" descr="Immagine 2"/>
          <p:cNvPicPr>
            <a:picLocks noChangeAspect="1"/>
          </p:cNvPicPr>
          <p:nvPr/>
        </p:nvPicPr>
        <p:blipFill>
          <a:blip r:embed="rId2"/>
          <a:stretch>
            <a:fillRect/>
          </a:stretch>
        </p:blipFill>
        <p:spPr>
          <a:xfrm>
            <a:off x="2053793" y="194294"/>
            <a:ext cx="7785463" cy="4659078"/>
          </a:xfrm>
          <a:prstGeom prst="rect">
            <a:avLst/>
          </a:prstGeom>
          <a:ln w="12700">
            <a:miter lim="400000"/>
          </a:ln>
        </p:spPr>
      </p:pic>
      <p:pic>
        <p:nvPicPr>
          <p:cNvPr id="145" name="Immagine 3" descr="Immagine 3"/>
          <p:cNvPicPr>
            <a:picLocks noChangeAspect="1"/>
          </p:cNvPicPr>
          <p:nvPr/>
        </p:nvPicPr>
        <p:blipFill>
          <a:blip r:embed="rId3"/>
          <a:stretch>
            <a:fillRect/>
          </a:stretch>
        </p:blipFill>
        <p:spPr>
          <a:xfrm>
            <a:off x="11351000" y="6137473"/>
            <a:ext cx="626258" cy="626258"/>
          </a:xfrm>
          <a:prstGeom prst="rect">
            <a:avLst/>
          </a:prstGeom>
          <a:ln w="12700">
            <a:miter lim="400000"/>
          </a:ln>
        </p:spPr>
      </p:pic>
      <p:sp>
        <p:nvSpPr>
          <p:cNvPr id="146" name="CasellaDiTesto 3"/>
          <p:cNvSpPr txBox="1"/>
          <p:nvPr/>
        </p:nvSpPr>
        <p:spPr>
          <a:xfrm>
            <a:off x="237834" y="5114642"/>
            <a:ext cx="11739424" cy="7926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2400">
                <a:solidFill>
                  <a:srgbClr val="2F5597"/>
                </a:solidFill>
                <a:latin typeface="Arial"/>
                <a:ea typeface="Arial"/>
                <a:cs typeface="Arial"/>
                <a:sym typeface="Arial"/>
              </a:defRPr>
            </a:pPr>
            <a:r>
              <a:t>Valutare gli effetti della Terapia Metacognitiva Interpersonale, comparata con un </a:t>
            </a:r>
          </a:p>
          <a:p>
            <a:pPr>
              <a:defRPr sz="2400">
                <a:solidFill>
                  <a:srgbClr val="2F5597"/>
                </a:solidFill>
                <a:latin typeface="Arial"/>
                <a:ea typeface="Arial"/>
                <a:cs typeface="Arial"/>
                <a:sym typeface="Arial"/>
              </a:defRPr>
            </a:pPr>
            <a:r>
              <a:t>trattamento di provata efficacia (SCM), sia dal punto di vista clinico che neurobiologico</a:t>
            </a:r>
          </a:p>
        </p:txBody>
      </p:sp>
      <p:grpSp>
        <p:nvGrpSpPr>
          <p:cNvPr id="150" name="Gruppo 10"/>
          <p:cNvGrpSpPr/>
          <p:nvPr/>
        </p:nvGrpSpPr>
        <p:grpSpPr>
          <a:xfrm>
            <a:off x="189088" y="324686"/>
            <a:ext cx="1580181" cy="1930401"/>
            <a:chOff x="0" y="0"/>
            <a:chExt cx="1580179" cy="1930400"/>
          </a:xfrm>
        </p:grpSpPr>
        <p:pic>
          <p:nvPicPr>
            <p:cNvPr id="147" name="Picture 2" descr="Picture 2"/>
            <p:cNvPicPr>
              <a:picLocks noChangeAspect="1"/>
            </p:cNvPicPr>
            <p:nvPr/>
          </p:nvPicPr>
          <p:blipFill>
            <a:blip r:embed="rId4"/>
            <a:srcRect r="29527"/>
            <a:stretch>
              <a:fillRect/>
            </a:stretch>
          </p:blipFill>
          <p:spPr>
            <a:xfrm>
              <a:off x="485951" y="129907"/>
              <a:ext cx="709613" cy="1339851"/>
            </a:xfrm>
            <a:prstGeom prst="rect">
              <a:avLst/>
            </a:prstGeom>
            <a:ln w="12700" cap="flat">
              <a:noFill/>
              <a:miter lim="400000"/>
            </a:ln>
            <a:effectLst/>
          </p:spPr>
        </p:pic>
        <p:sp>
          <p:nvSpPr>
            <p:cNvPr id="148" name="CasellaDiTesto 12"/>
            <p:cNvSpPr txBox="1"/>
            <p:nvPr/>
          </p:nvSpPr>
          <p:spPr>
            <a:xfrm>
              <a:off x="147054" y="1450469"/>
              <a:ext cx="1387406" cy="333089"/>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19" rIns="45719" bIns="45719" numCol="1" anchor="t">
              <a:spAutoFit/>
            </a:bodyPr>
            <a:lstStyle/>
            <a:p>
              <a:r>
                <a:t>CLIMAMITHE</a:t>
              </a:r>
            </a:p>
          </p:txBody>
        </p:sp>
        <p:sp>
          <p:nvSpPr>
            <p:cNvPr id="149" name="Rettangolo 13"/>
            <p:cNvSpPr/>
            <p:nvPr/>
          </p:nvSpPr>
          <p:spPr>
            <a:xfrm>
              <a:off x="-1" y="0"/>
              <a:ext cx="1580181" cy="1930400"/>
            </a:xfrm>
            <a:prstGeom prst="rect">
              <a:avLst/>
            </a:prstGeom>
            <a:noFill/>
            <a:ln w="12700" cap="flat">
              <a:solidFill>
                <a:srgbClr val="FF0000"/>
              </a:solidFill>
              <a:prstDash val="solid"/>
              <a:miter lim="800000"/>
            </a:ln>
            <a:effectLst/>
          </p:spPr>
          <p:txBody>
            <a:bodyPr wrap="square" lIns="45719" tIns="45719" rIns="45719" bIns="45719" numCol="1" anchor="ctr">
              <a:noAutofit/>
            </a:bodyPr>
            <a:lstStyle/>
            <a:p>
              <a:pPr algn="ctr">
                <a:defRPr>
                  <a:solidFill>
                    <a:srgbClr val="FFFFFF"/>
                  </a:solidFill>
                </a:defRPr>
              </a:pPr>
              <a:endParaRPr/>
            </a:p>
          </p:txBody>
        </p:sp>
      </p:gr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6" name="Gruppo 14"/>
          <p:cNvGrpSpPr/>
          <p:nvPr/>
        </p:nvGrpSpPr>
        <p:grpSpPr>
          <a:xfrm>
            <a:off x="262786" y="767944"/>
            <a:ext cx="4723399" cy="2129596"/>
            <a:chOff x="0" y="0"/>
            <a:chExt cx="4723398" cy="2129594"/>
          </a:xfrm>
        </p:grpSpPr>
        <p:grpSp>
          <p:nvGrpSpPr>
            <p:cNvPr id="154" name="Gruppo 12"/>
            <p:cNvGrpSpPr/>
            <p:nvPr/>
          </p:nvGrpSpPr>
          <p:grpSpPr>
            <a:xfrm>
              <a:off x="77871" y="265351"/>
              <a:ext cx="4581428" cy="1670180"/>
              <a:chOff x="0" y="0"/>
              <a:chExt cx="4581426" cy="1670179"/>
            </a:xfrm>
          </p:grpSpPr>
          <p:sp>
            <p:nvSpPr>
              <p:cNvPr id="152" name="CasellaDiTesto 5"/>
              <p:cNvSpPr txBox="1"/>
              <p:nvPr/>
            </p:nvSpPr>
            <p:spPr>
              <a:xfrm>
                <a:off x="1087452" y="10689"/>
                <a:ext cx="3493975" cy="165949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2400" b="1">
                    <a:solidFill>
                      <a:srgbClr val="2F5597"/>
                    </a:solidFill>
                  </a:defRPr>
                </a:pPr>
                <a:r>
                  <a:t>Correlati neurobiologici del disturbo borderline con neuroimaging</a:t>
                </a:r>
                <a:r>
                  <a:rPr sz="2000"/>
                  <a:t> </a:t>
                </a:r>
                <a:r>
                  <a:rPr sz="1600" b="0">
                    <a:solidFill>
                      <a:srgbClr val="262626"/>
                    </a:solidFill>
                  </a:rPr>
                  <a:t>(Rossi et al, 2012; 2013; 2015; Quattrini et al 2019, 2019, 2022)</a:t>
                </a:r>
              </a:p>
            </p:txBody>
          </p:sp>
          <p:pic>
            <p:nvPicPr>
              <p:cNvPr id="153" name="Immagine 6" descr="Immagine 6"/>
              <p:cNvPicPr>
                <a:picLocks noChangeAspect="1"/>
              </p:cNvPicPr>
              <p:nvPr/>
            </p:nvPicPr>
            <p:blipFill>
              <a:blip r:embed="rId2"/>
              <a:srcRect l="2586" t="18033" r="89616" b="57102"/>
              <a:stretch>
                <a:fillRect/>
              </a:stretch>
            </p:blipFill>
            <p:spPr>
              <a:xfrm>
                <a:off x="0" y="0"/>
                <a:ext cx="854246" cy="1503952"/>
              </a:xfrm>
              <a:prstGeom prst="rect">
                <a:avLst/>
              </a:prstGeom>
              <a:ln w="12700" cap="flat">
                <a:noFill/>
                <a:miter lim="400000"/>
              </a:ln>
              <a:effectLst/>
            </p:spPr>
          </p:pic>
        </p:grpSp>
        <p:sp>
          <p:nvSpPr>
            <p:cNvPr id="155" name="Rettangolo 16"/>
            <p:cNvSpPr/>
            <p:nvPr/>
          </p:nvSpPr>
          <p:spPr>
            <a:xfrm>
              <a:off x="0" y="-1"/>
              <a:ext cx="4723399" cy="2129596"/>
            </a:xfrm>
            <a:prstGeom prst="rect">
              <a:avLst/>
            </a:prstGeom>
            <a:noFill/>
            <a:ln w="12700" cap="flat">
              <a:solidFill>
                <a:srgbClr val="2F5597"/>
              </a:solidFill>
              <a:prstDash val="solid"/>
              <a:miter lim="800000"/>
            </a:ln>
            <a:effectLst/>
          </p:spPr>
          <p:txBody>
            <a:bodyPr wrap="square" lIns="45719" tIns="45719" rIns="45719" bIns="45719" numCol="1" anchor="ctr">
              <a:noAutofit/>
            </a:bodyPr>
            <a:lstStyle/>
            <a:p>
              <a:pPr algn="ctr">
                <a:defRPr>
                  <a:solidFill>
                    <a:srgbClr val="FFFFFF"/>
                  </a:solidFill>
                </a:defRPr>
              </a:pPr>
              <a:endParaRPr/>
            </a:p>
          </p:txBody>
        </p:sp>
      </p:grpSp>
      <p:sp>
        <p:nvSpPr>
          <p:cNvPr id="157" name="CasellaDiTesto 3"/>
          <p:cNvSpPr txBox="1"/>
          <p:nvPr/>
        </p:nvSpPr>
        <p:spPr>
          <a:xfrm>
            <a:off x="215759" y="81153"/>
            <a:ext cx="11018001" cy="4370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a:spAutoFit/>
          </a:bodyPr>
          <a:lstStyle>
            <a:lvl1pPr>
              <a:defRPr sz="2400">
                <a:solidFill>
                  <a:srgbClr val="2F5597"/>
                </a:solidFill>
                <a:latin typeface="Arial"/>
                <a:ea typeface="Arial"/>
                <a:cs typeface="Arial"/>
                <a:sym typeface="Arial"/>
              </a:defRPr>
            </a:lvl1pPr>
          </a:lstStyle>
          <a:p>
            <a:r>
              <a:t>DISTURBO BORDERLINE DI PERSONALITA’: DALLA RICERCA ALLA CLINICA</a:t>
            </a:r>
          </a:p>
        </p:txBody>
      </p:sp>
      <p:pic>
        <p:nvPicPr>
          <p:cNvPr id="158" name="Immagine 10" descr="Immagine 10"/>
          <p:cNvPicPr>
            <a:picLocks noChangeAspect="1"/>
          </p:cNvPicPr>
          <p:nvPr/>
        </p:nvPicPr>
        <p:blipFill>
          <a:blip r:embed="rId3"/>
          <a:srcRect l="10655" t="65595" r="34133" b="9423"/>
          <a:stretch>
            <a:fillRect/>
          </a:stretch>
        </p:blipFill>
        <p:spPr>
          <a:xfrm>
            <a:off x="155074" y="4998475"/>
            <a:ext cx="6131864" cy="1479178"/>
          </a:xfrm>
          <a:prstGeom prst="rect">
            <a:avLst/>
          </a:prstGeom>
          <a:ln w="12700">
            <a:solidFill>
              <a:srgbClr val="2F5597"/>
            </a:solidFill>
            <a:miter lim="400000"/>
          </a:ln>
        </p:spPr>
      </p:pic>
      <p:pic>
        <p:nvPicPr>
          <p:cNvPr id="159" name="Immagine 2" descr="Immagine 2"/>
          <p:cNvPicPr>
            <a:picLocks noChangeAspect="1"/>
          </p:cNvPicPr>
          <p:nvPr/>
        </p:nvPicPr>
        <p:blipFill>
          <a:blip r:embed="rId4"/>
          <a:stretch>
            <a:fillRect/>
          </a:stretch>
        </p:blipFill>
        <p:spPr>
          <a:xfrm>
            <a:off x="11351000" y="6137473"/>
            <a:ext cx="626258" cy="626258"/>
          </a:xfrm>
          <a:prstGeom prst="rect">
            <a:avLst/>
          </a:prstGeom>
          <a:ln w="12700">
            <a:miter lim="400000"/>
          </a:ln>
        </p:spPr>
      </p:pic>
      <p:grpSp>
        <p:nvGrpSpPr>
          <p:cNvPr id="164" name="Gruppo 15"/>
          <p:cNvGrpSpPr/>
          <p:nvPr/>
        </p:nvGrpSpPr>
        <p:grpSpPr>
          <a:xfrm>
            <a:off x="588591" y="3268000"/>
            <a:ext cx="4071787" cy="1384925"/>
            <a:chOff x="0" y="0"/>
            <a:chExt cx="4071785" cy="1384923"/>
          </a:xfrm>
        </p:grpSpPr>
        <p:grpSp>
          <p:nvGrpSpPr>
            <p:cNvPr id="162" name="Gruppo 11"/>
            <p:cNvGrpSpPr/>
            <p:nvPr/>
          </p:nvGrpSpPr>
          <p:grpSpPr>
            <a:xfrm>
              <a:off x="191171" y="61122"/>
              <a:ext cx="3800840" cy="1224138"/>
              <a:chOff x="0" y="0"/>
              <a:chExt cx="3800839" cy="1224137"/>
            </a:xfrm>
          </p:grpSpPr>
          <p:sp>
            <p:nvSpPr>
              <p:cNvPr id="160" name="CasellaDiTesto 11"/>
              <p:cNvSpPr txBox="1"/>
              <p:nvPr/>
            </p:nvSpPr>
            <p:spPr>
              <a:xfrm>
                <a:off x="1127671" y="381236"/>
                <a:ext cx="2673168" cy="392469"/>
              </a:xfrm>
              <a:prstGeom prst="rect">
                <a:avLst/>
              </a:prstGeom>
              <a:solidFill>
                <a:srgbClr val="FFFFFF"/>
              </a:solid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lvl1pPr>
                  <a:defRPr sz="2400" b="1">
                    <a:solidFill>
                      <a:srgbClr val="2F5597"/>
                    </a:solidFill>
                  </a:defRPr>
                </a:lvl1pPr>
              </a:lstStyle>
              <a:p>
                <a:r>
                  <a:t>Family Connections</a:t>
                </a:r>
              </a:p>
            </p:txBody>
          </p:sp>
          <p:pic>
            <p:nvPicPr>
              <p:cNvPr id="161" name="Immagine 12" descr="Immagine 12"/>
              <p:cNvPicPr>
                <a:picLocks noChangeAspect="1"/>
              </p:cNvPicPr>
              <p:nvPr/>
            </p:nvPicPr>
            <p:blipFill>
              <a:blip r:embed="rId5"/>
              <a:stretch>
                <a:fillRect/>
              </a:stretch>
            </p:blipFill>
            <p:spPr>
              <a:xfrm>
                <a:off x="-1" y="0"/>
                <a:ext cx="1127673" cy="1224138"/>
              </a:xfrm>
              <a:prstGeom prst="rect">
                <a:avLst/>
              </a:prstGeom>
              <a:ln w="12700" cap="flat">
                <a:noFill/>
                <a:miter lim="400000"/>
              </a:ln>
              <a:effectLst/>
            </p:spPr>
          </p:pic>
        </p:grpSp>
        <p:sp>
          <p:nvSpPr>
            <p:cNvPr id="163" name="Rettangolo 13"/>
            <p:cNvSpPr/>
            <p:nvPr/>
          </p:nvSpPr>
          <p:spPr>
            <a:xfrm>
              <a:off x="-1" y="0"/>
              <a:ext cx="4071787" cy="1384924"/>
            </a:xfrm>
            <a:prstGeom prst="rect">
              <a:avLst/>
            </a:prstGeom>
            <a:noFill/>
            <a:ln w="12700" cap="flat">
              <a:solidFill>
                <a:srgbClr val="40569F"/>
              </a:solidFill>
              <a:prstDash val="solid"/>
              <a:miter lim="800000"/>
            </a:ln>
            <a:effectLst/>
          </p:spPr>
          <p:txBody>
            <a:bodyPr wrap="square" lIns="45719" tIns="45719" rIns="45719" bIns="45719" numCol="1" anchor="ctr">
              <a:noAutofit/>
            </a:bodyPr>
            <a:lstStyle/>
            <a:p>
              <a:pPr algn="ctr">
                <a:defRPr>
                  <a:solidFill>
                    <a:srgbClr val="FFFFFF"/>
                  </a:solidFill>
                </a:defRPr>
              </a:pPr>
              <a:endParaRPr/>
            </a:p>
          </p:txBody>
        </p:sp>
      </p:grpSp>
      <p:grpSp>
        <p:nvGrpSpPr>
          <p:cNvPr id="167" name="Gruppo 16"/>
          <p:cNvGrpSpPr/>
          <p:nvPr/>
        </p:nvGrpSpPr>
        <p:grpSpPr>
          <a:xfrm>
            <a:off x="5201308" y="2897539"/>
            <a:ext cx="1825097" cy="1754327"/>
            <a:chOff x="0" y="0"/>
            <a:chExt cx="1825095" cy="1754326"/>
          </a:xfrm>
        </p:grpSpPr>
        <p:sp>
          <p:nvSpPr>
            <p:cNvPr id="165" name="Ovale 17"/>
            <p:cNvSpPr/>
            <p:nvPr/>
          </p:nvSpPr>
          <p:spPr>
            <a:xfrm>
              <a:off x="0" y="-1"/>
              <a:ext cx="1825096" cy="1754328"/>
            </a:xfrm>
            <a:prstGeom prst="ellipse">
              <a:avLst/>
            </a:prstGeom>
            <a:solidFill>
              <a:schemeClr val="accent1"/>
            </a:solidFill>
            <a:ln w="12700" cap="flat">
              <a:solidFill>
                <a:srgbClr val="1D3053"/>
              </a:solidFill>
              <a:prstDash val="solid"/>
              <a:miter lim="800000"/>
            </a:ln>
            <a:effectLst/>
          </p:spPr>
          <p:txBody>
            <a:bodyPr wrap="square" lIns="45719" tIns="45719" rIns="45719" bIns="45719" numCol="1" anchor="ctr">
              <a:noAutofit/>
            </a:bodyPr>
            <a:lstStyle/>
            <a:p>
              <a:pPr algn="ctr">
                <a:defRPr>
                  <a:solidFill>
                    <a:srgbClr val="FFFFFF"/>
                  </a:solidFill>
                </a:defRPr>
              </a:pPr>
              <a:endParaRPr/>
            </a:p>
          </p:txBody>
        </p:sp>
        <p:sp>
          <p:nvSpPr>
            <p:cNvPr id="166" name="CasellaDiTesto 18"/>
            <p:cNvSpPr txBox="1"/>
            <p:nvPr/>
          </p:nvSpPr>
          <p:spPr>
            <a:xfrm>
              <a:off x="364208" y="443885"/>
              <a:ext cx="1167090" cy="7062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19" rIns="45719" bIns="45719" numCol="1" anchor="t">
              <a:spAutoFit/>
            </a:bodyPr>
            <a:lstStyle>
              <a:lvl1pPr>
                <a:defRPr sz="4800"/>
              </a:lvl1pPr>
            </a:lstStyle>
            <a:p>
              <a:r>
                <a:t>DBP</a:t>
              </a:r>
            </a:p>
          </p:txBody>
        </p:sp>
      </p:gr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iterate>
                                    <p:tmAbs val="0"/>
                                  </p:iterate>
                                  <p:childTnLst>
                                    <p:set>
                                      <p:cBhvr>
                                        <p:cTn id="6" fill="hold"/>
                                        <p:tgtEl>
                                          <p:spTgt spid="16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 grpId="1" animBg="1" advAuto="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3" name="Gruppo 14"/>
          <p:cNvGrpSpPr/>
          <p:nvPr/>
        </p:nvGrpSpPr>
        <p:grpSpPr>
          <a:xfrm>
            <a:off x="1372601" y="757167"/>
            <a:ext cx="4723399" cy="2129596"/>
            <a:chOff x="0" y="0"/>
            <a:chExt cx="4723398" cy="2129594"/>
          </a:xfrm>
        </p:grpSpPr>
        <p:grpSp>
          <p:nvGrpSpPr>
            <p:cNvPr id="171" name="Gruppo 12"/>
            <p:cNvGrpSpPr/>
            <p:nvPr/>
          </p:nvGrpSpPr>
          <p:grpSpPr>
            <a:xfrm>
              <a:off x="77871" y="265351"/>
              <a:ext cx="4581428" cy="1670180"/>
              <a:chOff x="0" y="0"/>
              <a:chExt cx="4581426" cy="1670179"/>
            </a:xfrm>
          </p:grpSpPr>
          <p:sp>
            <p:nvSpPr>
              <p:cNvPr id="169" name="CasellaDiTesto 5"/>
              <p:cNvSpPr txBox="1"/>
              <p:nvPr/>
            </p:nvSpPr>
            <p:spPr>
              <a:xfrm>
                <a:off x="1087452" y="10689"/>
                <a:ext cx="3493975" cy="165949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2400" b="1">
                    <a:solidFill>
                      <a:srgbClr val="2F5597"/>
                    </a:solidFill>
                  </a:defRPr>
                </a:pPr>
                <a:r>
                  <a:t>Correlati neurobiologici del disturbo borderline con neuroimaging</a:t>
                </a:r>
                <a:r>
                  <a:rPr sz="2000"/>
                  <a:t> </a:t>
                </a:r>
                <a:r>
                  <a:rPr sz="1600" b="0">
                    <a:solidFill>
                      <a:srgbClr val="262626"/>
                    </a:solidFill>
                  </a:rPr>
                  <a:t>(Rossi et al, 2012; 2013; 2015; Quattrini et al 2019, 2019, 2022)</a:t>
                </a:r>
              </a:p>
            </p:txBody>
          </p:sp>
          <p:pic>
            <p:nvPicPr>
              <p:cNvPr id="170" name="Immagine 6" descr="Immagine 6"/>
              <p:cNvPicPr>
                <a:picLocks noChangeAspect="1"/>
              </p:cNvPicPr>
              <p:nvPr/>
            </p:nvPicPr>
            <p:blipFill>
              <a:blip r:embed="rId2"/>
              <a:srcRect l="2586" t="18033" r="89616" b="57102"/>
              <a:stretch>
                <a:fillRect/>
              </a:stretch>
            </p:blipFill>
            <p:spPr>
              <a:xfrm>
                <a:off x="0" y="0"/>
                <a:ext cx="854246" cy="1503952"/>
              </a:xfrm>
              <a:prstGeom prst="rect">
                <a:avLst/>
              </a:prstGeom>
              <a:ln w="12700" cap="flat">
                <a:noFill/>
                <a:miter lim="400000"/>
              </a:ln>
              <a:effectLst/>
            </p:spPr>
          </p:pic>
        </p:grpSp>
        <p:sp>
          <p:nvSpPr>
            <p:cNvPr id="172" name="Rettangolo 16"/>
            <p:cNvSpPr/>
            <p:nvPr/>
          </p:nvSpPr>
          <p:spPr>
            <a:xfrm>
              <a:off x="0" y="-1"/>
              <a:ext cx="4723399" cy="2129596"/>
            </a:xfrm>
            <a:prstGeom prst="rect">
              <a:avLst/>
            </a:prstGeom>
            <a:noFill/>
            <a:ln w="12700" cap="flat">
              <a:solidFill>
                <a:srgbClr val="2F5597"/>
              </a:solidFill>
              <a:prstDash val="solid"/>
              <a:miter lim="800000"/>
            </a:ln>
            <a:effectLst/>
          </p:spPr>
          <p:txBody>
            <a:bodyPr wrap="square" lIns="45719" tIns="45719" rIns="45719" bIns="45719" numCol="1" anchor="ctr">
              <a:noAutofit/>
            </a:bodyPr>
            <a:lstStyle/>
            <a:p>
              <a:pPr algn="ctr">
                <a:defRPr>
                  <a:solidFill>
                    <a:srgbClr val="FFFFFF"/>
                  </a:solidFill>
                </a:defRPr>
              </a:pPr>
              <a:endParaRPr/>
            </a:p>
          </p:txBody>
        </p:sp>
      </p:grpSp>
      <p:sp>
        <p:nvSpPr>
          <p:cNvPr id="174" name="CasellaDiTesto 3"/>
          <p:cNvSpPr txBox="1"/>
          <p:nvPr/>
        </p:nvSpPr>
        <p:spPr>
          <a:xfrm>
            <a:off x="215759" y="81153"/>
            <a:ext cx="11018001" cy="4370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a:spAutoFit/>
          </a:bodyPr>
          <a:lstStyle>
            <a:lvl1pPr>
              <a:defRPr sz="2400">
                <a:solidFill>
                  <a:srgbClr val="2F5597"/>
                </a:solidFill>
                <a:latin typeface="Arial"/>
                <a:ea typeface="Arial"/>
                <a:cs typeface="Arial"/>
                <a:sym typeface="Arial"/>
              </a:defRPr>
            </a:lvl1pPr>
          </a:lstStyle>
          <a:p>
            <a:r>
              <a:t>DISTURBO BORDERLINE DI PERSONALITA’: DALLA RICERCA ALLA CLINICA</a:t>
            </a:r>
          </a:p>
        </p:txBody>
      </p:sp>
      <p:pic>
        <p:nvPicPr>
          <p:cNvPr id="175" name="Immagine 10" descr="Immagine 10"/>
          <p:cNvPicPr>
            <a:picLocks noChangeAspect="1"/>
          </p:cNvPicPr>
          <p:nvPr/>
        </p:nvPicPr>
        <p:blipFill>
          <a:blip r:embed="rId3"/>
          <a:srcRect l="10655" t="65595" r="34133" b="9423"/>
          <a:stretch>
            <a:fillRect/>
          </a:stretch>
        </p:blipFill>
        <p:spPr>
          <a:xfrm>
            <a:off x="155074" y="4998475"/>
            <a:ext cx="6131864" cy="1479178"/>
          </a:xfrm>
          <a:prstGeom prst="rect">
            <a:avLst/>
          </a:prstGeom>
          <a:ln w="12700">
            <a:solidFill>
              <a:srgbClr val="2F5597"/>
            </a:solidFill>
            <a:miter lim="400000"/>
          </a:ln>
        </p:spPr>
      </p:pic>
      <p:pic>
        <p:nvPicPr>
          <p:cNvPr id="176" name="Immagine 2" descr="Immagine 2"/>
          <p:cNvPicPr>
            <a:picLocks noChangeAspect="1"/>
          </p:cNvPicPr>
          <p:nvPr/>
        </p:nvPicPr>
        <p:blipFill>
          <a:blip r:embed="rId4"/>
          <a:stretch>
            <a:fillRect/>
          </a:stretch>
        </p:blipFill>
        <p:spPr>
          <a:xfrm>
            <a:off x="11351000" y="6137473"/>
            <a:ext cx="626258" cy="626258"/>
          </a:xfrm>
          <a:prstGeom prst="rect">
            <a:avLst/>
          </a:prstGeom>
          <a:ln w="12700">
            <a:miter lim="400000"/>
          </a:ln>
        </p:spPr>
      </p:pic>
      <p:grpSp>
        <p:nvGrpSpPr>
          <p:cNvPr id="181" name="Gruppo 15"/>
          <p:cNvGrpSpPr/>
          <p:nvPr/>
        </p:nvGrpSpPr>
        <p:grpSpPr>
          <a:xfrm>
            <a:off x="155074" y="3268188"/>
            <a:ext cx="4071787" cy="1384925"/>
            <a:chOff x="0" y="0"/>
            <a:chExt cx="4071785" cy="1384923"/>
          </a:xfrm>
        </p:grpSpPr>
        <p:grpSp>
          <p:nvGrpSpPr>
            <p:cNvPr id="179" name="Gruppo 11"/>
            <p:cNvGrpSpPr/>
            <p:nvPr/>
          </p:nvGrpSpPr>
          <p:grpSpPr>
            <a:xfrm>
              <a:off x="191171" y="61122"/>
              <a:ext cx="3800840" cy="1224138"/>
              <a:chOff x="0" y="0"/>
              <a:chExt cx="3800839" cy="1224137"/>
            </a:xfrm>
          </p:grpSpPr>
          <p:sp>
            <p:nvSpPr>
              <p:cNvPr id="177" name="CasellaDiTesto 11"/>
              <p:cNvSpPr txBox="1"/>
              <p:nvPr/>
            </p:nvSpPr>
            <p:spPr>
              <a:xfrm>
                <a:off x="1127671" y="381236"/>
                <a:ext cx="2673168" cy="392469"/>
              </a:xfrm>
              <a:prstGeom prst="rect">
                <a:avLst/>
              </a:prstGeom>
              <a:solidFill>
                <a:srgbClr val="FFFFFF"/>
              </a:solid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lvl1pPr>
                  <a:defRPr sz="2400" b="1">
                    <a:solidFill>
                      <a:srgbClr val="2F5597"/>
                    </a:solidFill>
                  </a:defRPr>
                </a:lvl1pPr>
              </a:lstStyle>
              <a:p>
                <a:r>
                  <a:t>Family Connections</a:t>
                </a:r>
              </a:p>
            </p:txBody>
          </p:sp>
          <p:pic>
            <p:nvPicPr>
              <p:cNvPr id="178" name="Immagine 12" descr="Immagine 12"/>
              <p:cNvPicPr>
                <a:picLocks noChangeAspect="1"/>
              </p:cNvPicPr>
              <p:nvPr/>
            </p:nvPicPr>
            <p:blipFill>
              <a:blip r:embed="rId5"/>
              <a:stretch>
                <a:fillRect/>
              </a:stretch>
            </p:blipFill>
            <p:spPr>
              <a:xfrm>
                <a:off x="-1" y="0"/>
                <a:ext cx="1127673" cy="1224138"/>
              </a:xfrm>
              <a:prstGeom prst="rect">
                <a:avLst/>
              </a:prstGeom>
              <a:ln w="12700" cap="flat">
                <a:noFill/>
                <a:miter lim="400000"/>
              </a:ln>
              <a:effectLst/>
            </p:spPr>
          </p:pic>
        </p:grpSp>
        <p:sp>
          <p:nvSpPr>
            <p:cNvPr id="180" name="Rettangolo 13"/>
            <p:cNvSpPr/>
            <p:nvPr/>
          </p:nvSpPr>
          <p:spPr>
            <a:xfrm>
              <a:off x="-1" y="0"/>
              <a:ext cx="4071787" cy="1384924"/>
            </a:xfrm>
            <a:prstGeom prst="rect">
              <a:avLst/>
            </a:prstGeom>
            <a:noFill/>
            <a:ln w="12700" cap="flat">
              <a:solidFill>
                <a:srgbClr val="40569F"/>
              </a:solidFill>
              <a:prstDash val="solid"/>
              <a:miter lim="800000"/>
            </a:ln>
            <a:effectLst/>
          </p:spPr>
          <p:txBody>
            <a:bodyPr wrap="square" lIns="45719" tIns="45719" rIns="45719" bIns="45719" numCol="1" anchor="ctr">
              <a:noAutofit/>
            </a:bodyPr>
            <a:lstStyle/>
            <a:p>
              <a:pPr algn="ctr">
                <a:defRPr>
                  <a:solidFill>
                    <a:srgbClr val="FFFFFF"/>
                  </a:solidFill>
                </a:defRPr>
              </a:pPr>
              <a:endParaRPr/>
            </a:p>
          </p:txBody>
        </p:sp>
      </p:grpSp>
      <p:sp>
        <p:nvSpPr>
          <p:cNvPr id="182" name="Rettangolo 6"/>
          <p:cNvSpPr txBox="1"/>
          <p:nvPr/>
        </p:nvSpPr>
        <p:spPr>
          <a:xfrm>
            <a:off x="7261324" y="897330"/>
            <a:ext cx="3869404" cy="1742787"/>
          </a:xfrm>
          <a:prstGeom prst="rect">
            <a:avLst/>
          </a:prstGeom>
          <a:ln w="12700">
            <a:solidFill>
              <a:srgbClr val="40569F"/>
            </a:solidFill>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2400" b="1">
                <a:solidFill>
                  <a:srgbClr val="40569F"/>
                </a:solidFill>
              </a:defRPr>
            </a:pPr>
            <a:r>
              <a:t>Studio sulle attitudini degli </a:t>
            </a:r>
            <a:endParaRPr>
              <a:solidFill>
                <a:srgbClr val="548235"/>
              </a:solidFill>
            </a:endParaRPr>
          </a:p>
          <a:p>
            <a:pPr>
              <a:defRPr sz="2400" b="1">
                <a:solidFill>
                  <a:srgbClr val="40569F"/>
                </a:solidFill>
              </a:defRPr>
            </a:pPr>
            <a:r>
              <a:t>operatori della SM verso i </a:t>
            </a:r>
            <a:endParaRPr>
              <a:solidFill>
                <a:srgbClr val="548235"/>
              </a:solidFill>
            </a:endParaRPr>
          </a:p>
          <a:p>
            <a:pPr>
              <a:defRPr sz="2400" b="1">
                <a:solidFill>
                  <a:srgbClr val="40569F"/>
                </a:solidFill>
              </a:defRPr>
            </a:pPr>
            <a:r>
              <a:t>pazienti con DBP</a:t>
            </a:r>
            <a:r>
              <a:rPr>
                <a:solidFill>
                  <a:srgbClr val="548235"/>
                </a:solidFill>
              </a:rPr>
              <a:t>: </a:t>
            </a:r>
            <a:r>
              <a:rPr sz="1800" b="0">
                <a:solidFill>
                  <a:srgbClr val="808080"/>
                </a:solidFill>
              </a:rPr>
              <a:t>24 centri di </a:t>
            </a:r>
            <a:endParaRPr>
              <a:solidFill>
                <a:srgbClr val="548235"/>
              </a:solidFill>
            </a:endParaRPr>
          </a:p>
          <a:p>
            <a:pPr>
              <a:defRPr>
                <a:solidFill>
                  <a:srgbClr val="808080"/>
                </a:solidFill>
              </a:defRPr>
            </a:pPr>
            <a:r>
              <a:t>SM italiani (860 partecipanti)</a:t>
            </a:r>
          </a:p>
          <a:p>
            <a:pPr>
              <a:defRPr>
                <a:solidFill>
                  <a:srgbClr val="808080"/>
                </a:solidFill>
              </a:defRPr>
            </a:pPr>
            <a:r>
              <a:t>(Lanfredi et al, 2019)</a:t>
            </a:r>
          </a:p>
        </p:txBody>
      </p:sp>
      <p:sp>
        <p:nvSpPr>
          <p:cNvPr id="183" name="Rettangolo 13"/>
          <p:cNvSpPr txBox="1"/>
          <p:nvPr/>
        </p:nvSpPr>
        <p:spPr>
          <a:xfrm>
            <a:off x="7472497" y="3406652"/>
            <a:ext cx="4191632" cy="1082387"/>
          </a:xfrm>
          <a:prstGeom prst="rect">
            <a:avLst/>
          </a:prstGeom>
          <a:ln w="12700">
            <a:solidFill>
              <a:srgbClr val="40569F"/>
            </a:solidFill>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2400" b="1">
                <a:solidFill>
                  <a:srgbClr val="40569F"/>
                </a:solidFill>
              </a:defRPr>
            </a:pPr>
            <a:r>
              <a:t>Early markers: emotional dysregulation in adolescence</a:t>
            </a:r>
            <a:endParaRPr>
              <a:solidFill>
                <a:srgbClr val="548235"/>
              </a:solidFill>
            </a:endParaRPr>
          </a:p>
          <a:p>
            <a:pPr>
              <a:defRPr>
                <a:solidFill>
                  <a:srgbClr val="808080"/>
                </a:solidFill>
              </a:defRPr>
            </a:pPr>
            <a:r>
              <a:t>(Lanfredi et al, 2021: Pedrini et al 2021)</a:t>
            </a:r>
          </a:p>
        </p:txBody>
      </p:sp>
      <p:grpSp>
        <p:nvGrpSpPr>
          <p:cNvPr id="186" name="Gruppo 18"/>
          <p:cNvGrpSpPr/>
          <p:nvPr/>
        </p:nvGrpSpPr>
        <p:grpSpPr>
          <a:xfrm>
            <a:off x="5374387" y="2985113"/>
            <a:ext cx="1825097" cy="1754327"/>
            <a:chOff x="0" y="0"/>
            <a:chExt cx="1825095" cy="1754326"/>
          </a:xfrm>
        </p:grpSpPr>
        <p:sp>
          <p:nvSpPr>
            <p:cNvPr id="184" name="Ovale 16"/>
            <p:cNvSpPr/>
            <p:nvPr/>
          </p:nvSpPr>
          <p:spPr>
            <a:xfrm>
              <a:off x="0" y="-1"/>
              <a:ext cx="1825096" cy="1754328"/>
            </a:xfrm>
            <a:prstGeom prst="ellipse">
              <a:avLst/>
            </a:prstGeom>
            <a:solidFill>
              <a:schemeClr val="accent1"/>
            </a:solidFill>
            <a:ln w="12700" cap="flat">
              <a:solidFill>
                <a:srgbClr val="1D3053"/>
              </a:solidFill>
              <a:prstDash val="solid"/>
              <a:miter lim="800000"/>
            </a:ln>
            <a:effectLst/>
          </p:spPr>
          <p:txBody>
            <a:bodyPr wrap="square" lIns="45719" tIns="45719" rIns="45719" bIns="45719" numCol="1" anchor="ctr">
              <a:noAutofit/>
            </a:bodyPr>
            <a:lstStyle/>
            <a:p>
              <a:pPr algn="ctr">
                <a:defRPr>
                  <a:solidFill>
                    <a:srgbClr val="FFFFFF"/>
                  </a:solidFill>
                </a:defRPr>
              </a:pPr>
              <a:endParaRPr/>
            </a:p>
          </p:txBody>
        </p:sp>
        <p:sp>
          <p:nvSpPr>
            <p:cNvPr id="185" name="CasellaDiTesto 17"/>
            <p:cNvSpPr txBox="1"/>
            <p:nvPr/>
          </p:nvSpPr>
          <p:spPr>
            <a:xfrm>
              <a:off x="364208" y="443885"/>
              <a:ext cx="1167090" cy="7062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19" rIns="45719" bIns="45719" numCol="1" anchor="t">
              <a:spAutoFit/>
            </a:bodyPr>
            <a:lstStyle>
              <a:lvl1pPr>
                <a:defRPr sz="4800"/>
              </a:lvl1pPr>
            </a:lstStyle>
            <a:p>
              <a:r>
                <a:t>DBP</a:t>
              </a:r>
            </a:p>
          </p:txBody>
        </p:sp>
      </p:gr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iterate>
                                    <p:tmAbs val="0"/>
                                  </p:iterate>
                                  <p:childTnLst>
                                    <p:set>
                                      <p:cBhvr>
                                        <p:cTn id="6" fill="hold"/>
                                        <p:tgtEl>
                                          <p:spTgt spid="18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2" nodeType="clickEffect">
                                  <p:stCondLst>
                                    <p:cond delay="0"/>
                                  </p:stCondLst>
                                  <p:iterate>
                                    <p:tmAbs val="0"/>
                                  </p:iterate>
                                  <p:childTnLst>
                                    <p:set>
                                      <p:cBhvr>
                                        <p:cTn id="10" fill="hold"/>
                                        <p:tgtEl>
                                          <p:spTgt spid="18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2" grpId="1" animBg="1" advAuto="0"/>
      <p:bldP spid="183" grpId="2" animBg="1" advAuto="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2" name="Gruppo 14"/>
          <p:cNvGrpSpPr/>
          <p:nvPr/>
        </p:nvGrpSpPr>
        <p:grpSpPr>
          <a:xfrm>
            <a:off x="262786" y="767944"/>
            <a:ext cx="4723399" cy="2129596"/>
            <a:chOff x="0" y="0"/>
            <a:chExt cx="4723398" cy="2129594"/>
          </a:xfrm>
        </p:grpSpPr>
        <p:grpSp>
          <p:nvGrpSpPr>
            <p:cNvPr id="190" name="Gruppo 12"/>
            <p:cNvGrpSpPr/>
            <p:nvPr/>
          </p:nvGrpSpPr>
          <p:grpSpPr>
            <a:xfrm>
              <a:off x="77871" y="265351"/>
              <a:ext cx="4581428" cy="1670180"/>
              <a:chOff x="0" y="0"/>
              <a:chExt cx="4581426" cy="1670179"/>
            </a:xfrm>
          </p:grpSpPr>
          <p:sp>
            <p:nvSpPr>
              <p:cNvPr id="188" name="CasellaDiTesto 5"/>
              <p:cNvSpPr txBox="1"/>
              <p:nvPr/>
            </p:nvSpPr>
            <p:spPr>
              <a:xfrm>
                <a:off x="1087452" y="10689"/>
                <a:ext cx="3493975" cy="165949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2400" b="1">
                    <a:solidFill>
                      <a:srgbClr val="2F5597"/>
                    </a:solidFill>
                  </a:defRPr>
                </a:pPr>
                <a:r>
                  <a:t>Correlati neurobiologici del disturbo borderline con neuroimaging</a:t>
                </a:r>
                <a:r>
                  <a:rPr sz="2000"/>
                  <a:t> </a:t>
                </a:r>
                <a:r>
                  <a:rPr sz="1600" b="0">
                    <a:solidFill>
                      <a:srgbClr val="262626"/>
                    </a:solidFill>
                  </a:rPr>
                  <a:t>(Rossi et al, 2012; 2013; 2015; Quattrini et al 2019, 2019, 2022)</a:t>
                </a:r>
              </a:p>
            </p:txBody>
          </p:sp>
          <p:pic>
            <p:nvPicPr>
              <p:cNvPr id="189" name="Immagine 6" descr="Immagine 6"/>
              <p:cNvPicPr>
                <a:picLocks noChangeAspect="1"/>
              </p:cNvPicPr>
              <p:nvPr/>
            </p:nvPicPr>
            <p:blipFill>
              <a:blip r:embed="rId2"/>
              <a:srcRect l="2586" t="18033" r="89616" b="57102"/>
              <a:stretch>
                <a:fillRect/>
              </a:stretch>
            </p:blipFill>
            <p:spPr>
              <a:xfrm>
                <a:off x="0" y="0"/>
                <a:ext cx="854246" cy="1503952"/>
              </a:xfrm>
              <a:prstGeom prst="rect">
                <a:avLst/>
              </a:prstGeom>
              <a:ln w="12700" cap="flat">
                <a:noFill/>
                <a:miter lim="400000"/>
              </a:ln>
              <a:effectLst/>
            </p:spPr>
          </p:pic>
        </p:grpSp>
        <p:sp>
          <p:nvSpPr>
            <p:cNvPr id="191" name="Rettangolo 16"/>
            <p:cNvSpPr/>
            <p:nvPr/>
          </p:nvSpPr>
          <p:spPr>
            <a:xfrm>
              <a:off x="0" y="-1"/>
              <a:ext cx="4723399" cy="2129596"/>
            </a:xfrm>
            <a:prstGeom prst="rect">
              <a:avLst/>
            </a:prstGeom>
            <a:noFill/>
            <a:ln w="12700" cap="flat">
              <a:solidFill>
                <a:srgbClr val="2F5597"/>
              </a:solidFill>
              <a:prstDash val="solid"/>
              <a:miter lim="800000"/>
            </a:ln>
            <a:effectLst/>
          </p:spPr>
          <p:txBody>
            <a:bodyPr wrap="square" lIns="45719" tIns="45719" rIns="45719" bIns="45719" numCol="1" anchor="ctr">
              <a:noAutofit/>
            </a:bodyPr>
            <a:lstStyle/>
            <a:p>
              <a:pPr algn="ctr">
                <a:defRPr>
                  <a:solidFill>
                    <a:srgbClr val="FFFFFF"/>
                  </a:solidFill>
                </a:defRPr>
              </a:pPr>
              <a:endParaRPr/>
            </a:p>
          </p:txBody>
        </p:sp>
      </p:grpSp>
      <p:sp>
        <p:nvSpPr>
          <p:cNvPr id="193" name="CasellaDiTesto 3"/>
          <p:cNvSpPr txBox="1"/>
          <p:nvPr/>
        </p:nvSpPr>
        <p:spPr>
          <a:xfrm>
            <a:off x="215759" y="81153"/>
            <a:ext cx="11018001" cy="4370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a:spAutoFit/>
          </a:bodyPr>
          <a:lstStyle>
            <a:lvl1pPr>
              <a:defRPr sz="2400">
                <a:solidFill>
                  <a:srgbClr val="2F5597"/>
                </a:solidFill>
                <a:latin typeface="Arial"/>
                <a:ea typeface="Arial"/>
                <a:cs typeface="Arial"/>
                <a:sym typeface="Arial"/>
              </a:defRPr>
            </a:lvl1pPr>
          </a:lstStyle>
          <a:p>
            <a:r>
              <a:t>DISTURBO BORDERLINE DI PERSONALITA’: DALLA RICERCA ALLA CLINICA</a:t>
            </a:r>
          </a:p>
        </p:txBody>
      </p:sp>
      <p:pic>
        <p:nvPicPr>
          <p:cNvPr id="194" name="Immagine 10" descr="Immagine 10"/>
          <p:cNvPicPr>
            <a:picLocks noChangeAspect="1"/>
          </p:cNvPicPr>
          <p:nvPr/>
        </p:nvPicPr>
        <p:blipFill>
          <a:blip r:embed="rId3"/>
          <a:srcRect l="10655" t="65595" r="34133" b="9423"/>
          <a:stretch>
            <a:fillRect/>
          </a:stretch>
        </p:blipFill>
        <p:spPr>
          <a:xfrm>
            <a:off x="155074" y="4998475"/>
            <a:ext cx="6131864" cy="1479178"/>
          </a:xfrm>
          <a:prstGeom prst="rect">
            <a:avLst/>
          </a:prstGeom>
          <a:ln w="12700">
            <a:solidFill>
              <a:srgbClr val="2F5597"/>
            </a:solidFill>
            <a:miter lim="400000"/>
          </a:ln>
        </p:spPr>
      </p:pic>
      <p:pic>
        <p:nvPicPr>
          <p:cNvPr id="195" name="Immagine 2" descr="Immagine 2"/>
          <p:cNvPicPr>
            <a:picLocks noChangeAspect="1"/>
          </p:cNvPicPr>
          <p:nvPr/>
        </p:nvPicPr>
        <p:blipFill>
          <a:blip r:embed="rId4"/>
          <a:stretch>
            <a:fillRect/>
          </a:stretch>
        </p:blipFill>
        <p:spPr>
          <a:xfrm>
            <a:off x="11351000" y="6137473"/>
            <a:ext cx="626258" cy="626258"/>
          </a:xfrm>
          <a:prstGeom prst="rect">
            <a:avLst/>
          </a:prstGeom>
          <a:ln w="12700">
            <a:miter lim="400000"/>
          </a:ln>
        </p:spPr>
      </p:pic>
      <p:grpSp>
        <p:nvGrpSpPr>
          <p:cNvPr id="200" name="Gruppo 15"/>
          <p:cNvGrpSpPr/>
          <p:nvPr/>
        </p:nvGrpSpPr>
        <p:grpSpPr>
          <a:xfrm>
            <a:off x="588591" y="3268000"/>
            <a:ext cx="4071787" cy="1384925"/>
            <a:chOff x="0" y="0"/>
            <a:chExt cx="4071785" cy="1384923"/>
          </a:xfrm>
        </p:grpSpPr>
        <p:grpSp>
          <p:nvGrpSpPr>
            <p:cNvPr id="198" name="Gruppo 11"/>
            <p:cNvGrpSpPr/>
            <p:nvPr/>
          </p:nvGrpSpPr>
          <p:grpSpPr>
            <a:xfrm>
              <a:off x="191171" y="61122"/>
              <a:ext cx="3800840" cy="1224138"/>
              <a:chOff x="0" y="0"/>
              <a:chExt cx="3800839" cy="1224137"/>
            </a:xfrm>
          </p:grpSpPr>
          <p:sp>
            <p:nvSpPr>
              <p:cNvPr id="196" name="CasellaDiTesto 11"/>
              <p:cNvSpPr txBox="1"/>
              <p:nvPr/>
            </p:nvSpPr>
            <p:spPr>
              <a:xfrm>
                <a:off x="1127671" y="381236"/>
                <a:ext cx="2673168" cy="392469"/>
              </a:xfrm>
              <a:prstGeom prst="rect">
                <a:avLst/>
              </a:prstGeom>
              <a:solidFill>
                <a:srgbClr val="FFFFFF"/>
              </a:solid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lvl1pPr>
                  <a:defRPr sz="2400" b="1">
                    <a:solidFill>
                      <a:srgbClr val="2F5597"/>
                    </a:solidFill>
                  </a:defRPr>
                </a:lvl1pPr>
              </a:lstStyle>
              <a:p>
                <a:r>
                  <a:t>Family Connections</a:t>
                </a:r>
              </a:p>
            </p:txBody>
          </p:sp>
          <p:pic>
            <p:nvPicPr>
              <p:cNvPr id="197" name="Immagine 12" descr="Immagine 12"/>
              <p:cNvPicPr>
                <a:picLocks noChangeAspect="1"/>
              </p:cNvPicPr>
              <p:nvPr/>
            </p:nvPicPr>
            <p:blipFill>
              <a:blip r:embed="rId5"/>
              <a:stretch>
                <a:fillRect/>
              </a:stretch>
            </p:blipFill>
            <p:spPr>
              <a:xfrm>
                <a:off x="-1" y="0"/>
                <a:ext cx="1127673" cy="1224138"/>
              </a:xfrm>
              <a:prstGeom prst="rect">
                <a:avLst/>
              </a:prstGeom>
              <a:ln w="12700" cap="flat">
                <a:noFill/>
                <a:miter lim="400000"/>
              </a:ln>
              <a:effectLst/>
            </p:spPr>
          </p:pic>
        </p:grpSp>
        <p:sp>
          <p:nvSpPr>
            <p:cNvPr id="199" name="Rettangolo 13"/>
            <p:cNvSpPr/>
            <p:nvPr/>
          </p:nvSpPr>
          <p:spPr>
            <a:xfrm>
              <a:off x="-1" y="0"/>
              <a:ext cx="4071787" cy="1384924"/>
            </a:xfrm>
            <a:prstGeom prst="rect">
              <a:avLst/>
            </a:prstGeom>
            <a:noFill/>
            <a:ln w="12700" cap="flat">
              <a:solidFill>
                <a:srgbClr val="40569F"/>
              </a:solidFill>
              <a:prstDash val="solid"/>
              <a:miter lim="800000"/>
            </a:ln>
            <a:effectLst/>
          </p:spPr>
          <p:txBody>
            <a:bodyPr wrap="square" lIns="45719" tIns="45719" rIns="45719" bIns="45719" numCol="1" anchor="ctr">
              <a:noAutofit/>
            </a:bodyPr>
            <a:lstStyle/>
            <a:p>
              <a:pPr algn="ctr">
                <a:defRPr>
                  <a:solidFill>
                    <a:srgbClr val="FFFFFF"/>
                  </a:solidFill>
                </a:defRPr>
              </a:pPr>
              <a:endParaRPr/>
            </a:p>
          </p:txBody>
        </p:sp>
      </p:grpSp>
      <p:grpSp>
        <p:nvGrpSpPr>
          <p:cNvPr id="203" name="Gruppo 3"/>
          <p:cNvGrpSpPr/>
          <p:nvPr/>
        </p:nvGrpSpPr>
        <p:grpSpPr>
          <a:xfrm>
            <a:off x="5124298" y="2643750"/>
            <a:ext cx="1825097" cy="1754327"/>
            <a:chOff x="0" y="0"/>
            <a:chExt cx="1825095" cy="1754326"/>
          </a:xfrm>
        </p:grpSpPr>
        <p:sp>
          <p:nvSpPr>
            <p:cNvPr id="201" name="Ovale 8"/>
            <p:cNvSpPr/>
            <p:nvPr/>
          </p:nvSpPr>
          <p:spPr>
            <a:xfrm>
              <a:off x="0" y="-1"/>
              <a:ext cx="1825096" cy="1754328"/>
            </a:xfrm>
            <a:prstGeom prst="ellipse">
              <a:avLst/>
            </a:prstGeom>
            <a:solidFill>
              <a:schemeClr val="accent1"/>
            </a:solidFill>
            <a:ln w="12700" cap="flat">
              <a:solidFill>
                <a:srgbClr val="1D3053"/>
              </a:solidFill>
              <a:prstDash val="solid"/>
              <a:miter lim="800000"/>
            </a:ln>
            <a:effectLst/>
          </p:spPr>
          <p:txBody>
            <a:bodyPr wrap="square" lIns="45719" tIns="45719" rIns="45719" bIns="45719" numCol="1" anchor="ctr">
              <a:noAutofit/>
            </a:bodyPr>
            <a:lstStyle/>
            <a:p>
              <a:pPr algn="ctr">
                <a:defRPr>
                  <a:solidFill>
                    <a:srgbClr val="FFFFFF"/>
                  </a:solidFill>
                </a:defRPr>
              </a:pPr>
              <a:endParaRPr/>
            </a:p>
          </p:txBody>
        </p:sp>
        <p:sp>
          <p:nvSpPr>
            <p:cNvPr id="202" name="CasellaDiTesto 16"/>
            <p:cNvSpPr txBox="1"/>
            <p:nvPr/>
          </p:nvSpPr>
          <p:spPr>
            <a:xfrm>
              <a:off x="364208" y="443885"/>
              <a:ext cx="1167090" cy="7062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19" rIns="45719" bIns="45719" numCol="1" anchor="t">
              <a:spAutoFit/>
            </a:bodyPr>
            <a:lstStyle>
              <a:lvl1pPr>
                <a:defRPr sz="4800"/>
              </a:lvl1pPr>
            </a:lstStyle>
            <a:p>
              <a:r>
                <a:t>DBP</a:t>
              </a:r>
            </a:p>
          </p:txBody>
        </p:sp>
      </p:grpSp>
      <p:sp>
        <p:nvSpPr>
          <p:cNvPr id="204" name="Rettangolo 13"/>
          <p:cNvSpPr txBox="1"/>
          <p:nvPr/>
        </p:nvSpPr>
        <p:spPr>
          <a:xfrm>
            <a:off x="7261324" y="5494435"/>
            <a:ext cx="4191632" cy="405169"/>
          </a:xfrm>
          <a:prstGeom prst="rect">
            <a:avLst/>
          </a:prstGeom>
          <a:ln w="12700">
            <a:solidFill>
              <a:srgbClr val="40569F"/>
            </a:solidFill>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defRPr sz="2400" b="1">
                <a:solidFill>
                  <a:srgbClr val="40569F"/>
                </a:solidFill>
              </a:defRPr>
            </a:lvl1pPr>
          </a:lstStyle>
          <a:p>
            <a:r>
              <a:t>TRASLAZIONE CLINICA RICERCA</a:t>
            </a:r>
          </a:p>
        </p:txBody>
      </p:sp>
      <p:sp>
        <p:nvSpPr>
          <p:cNvPr id="205" name="Rettangolo 6"/>
          <p:cNvSpPr txBox="1"/>
          <p:nvPr/>
        </p:nvSpPr>
        <p:spPr>
          <a:xfrm>
            <a:off x="7261324" y="897330"/>
            <a:ext cx="3869404" cy="1742787"/>
          </a:xfrm>
          <a:prstGeom prst="rect">
            <a:avLst/>
          </a:prstGeom>
          <a:ln w="12700">
            <a:solidFill>
              <a:srgbClr val="40569F"/>
            </a:solidFill>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2400" b="1">
                <a:solidFill>
                  <a:srgbClr val="40569F"/>
                </a:solidFill>
              </a:defRPr>
            </a:pPr>
            <a:r>
              <a:t>Studio sulle attitudini degli </a:t>
            </a:r>
            <a:endParaRPr>
              <a:solidFill>
                <a:srgbClr val="548235"/>
              </a:solidFill>
            </a:endParaRPr>
          </a:p>
          <a:p>
            <a:pPr>
              <a:defRPr sz="2400" b="1">
                <a:solidFill>
                  <a:srgbClr val="40569F"/>
                </a:solidFill>
              </a:defRPr>
            </a:pPr>
            <a:r>
              <a:t>operatori della SM verso i </a:t>
            </a:r>
            <a:endParaRPr>
              <a:solidFill>
                <a:srgbClr val="548235"/>
              </a:solidFill>
            </a:endParaRPr>
          </a:p>
          <a:p>
            <a:pPr>
              <a:defRPr sz="2400" b="1">
                <a:solidFill>
                  <a:srgbClr val="40569F"/>
                </a:solidFill>
              </a:defRPr>
            </a:pPr>
            <a:r>
              <a:t>pazienti con DBP</a:t>
            </a:r>
            <a:r>
              <a:rPr>
                <a:solidFill>
                  <a:srgbClr val="548235"/>
                </a:solidFill>
              </a:rPr>
              <a:t>: </a:t>
            </a:r>
            <a:r>
              <a:rPr sz="1800" b="0">
                <a:solidFill>
                  <a:srgbClr val="808080"/>
                </a:solidFill>
              </a:rPr>
              <a:t>24 centri di </a:t>
            </a:r>
            <a:endParaRPr>
              <a:solidFill>
                <a:srgbClr val="548235"/>
              </a:solidFill>
            </a:endParaRPr>
          </a:p>
          <a:p>
            <a:pPr>
              <a:defRPr>
                <a:solidFill>
                  <a:srgbClr val="808080"/>
                </a:solidFill>
              </a:defRPr>
            </a:pPr>
            <a:r>
              <a:t>SM italiani (860 partecipanti)</a:t>
            </a:r>
          </a:p>
          <a:p>
            <a:pPr>
              <a:defRPr>
                <a:solidFill>
                  <a:srgbClr val="808080"/>
                </a:solidFill>
              </a:defRPr>
            </a:pPr>
            <a:r>
              <a:t>(Lanfredi et al, 2019)</a:t>
            </a:r>
          </a:p>
        </p:txBody>
      </p:sp>
      <p:sp>
        <p:nvSpPr>
          <p:cNvPr id="206" name="Rettangolo 13"/>
          <p:cNvSpPr txBox="1"/>
          <p:nvPr/>
        </p:nvSpPr>
        <p:spPr>
          <a:xfrm>
            <a:off x="7472497" y="3406652"/>
            <a:ext cx="4191632" cy="1082387"/>
          </a:xfrm>
          <a:prstGeom prst="rect">
            <a:avLst/>
          </a:prstGeom>
          <a:ln w="12700">
            <a:solidFill>
              <a:srgbClr val="40569F"/>
            </a:solidFill>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2400" b="1">
                <a:solidFill>
                  <a:srgbClr val="40569F"/>
                </a:solidFill>
              </a:defRPr>
            </a:pPr>
            <a:r>
              <a:t>Early markers: emotional dysregulation in adolescence</a:t>
            </a:r>
            <a:endParaRPr>
              <a:solidFill>
                <a:srgbClr val="548235"/>
              </a:solidFill>
            </a:endParaRPr>
          </a:p>
          <a:p>
            <a:pPr>
              <a:defRPr>
                <a:solidFill>
                  <a:srgbClr val="808080"/>
                </a:solidFill>
              </a:defRPr>
            </a:pPr>
            <a:r>
              <a:t>(Lanfredi et al, 2021: Pedrini et al 2021)</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iterate>
                                    <p:tmAbs val="0"/>
                                  </p:iterate>
                                  <p:childTnLst>
                                    <p:set>
                                      <p:cBhvr>
                                        <p:cTn id="6" fill="hold"/>
                                        <p:tgtEl>
                                          <p:spTgt spid="20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 grpId="1" animBg="1" advAuto="0"/>
    </p:bldLst>
  </p:timing>
</p:sld>
</file>

<file path=ppt/theme/theme1.xml><?xml version="1.0" encoding="utf-8"?>
<a:theme xmlns:a="http://schemas.openxmlformats.org/drawingml/2006/main" name="Tema di Office">
  <a:themeElements>
    <a:clrScheme name="Tema di Offic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Tema di Office">
      <a:majorFont>
        <a:latin typeface="Calibri"/>
        <a:ea typeface="Calibri"/>
        <a:cs typeface="Calibri"/>
      </a:majorFont>
      <a:minorFont>
        <a:latin typeface="Helvetica"/>
        <a:ea typeface="Helvetica"/>
        <a:cs typeface="Helvetica"/>
      </a:minorFont>
    </a:fontScheme>
    <a:fmtScheme name="Tema di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Tema di Office">
  <a:themeElements>
    <a:clrScheme name="Tema di Offic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Tema di Office">
      <a:majorFont>
        <a:latin typeface="Calibri"/>
        <a:ea typeface="Calibri"/>
        <a:cs typeface="Calibri"/>
      </a:majorFont>
      <a:minorFont>
        <a:latin typeface="Helvetica"/>
        <a:ea typeface="Helvetica"/>
        <a:cs typeface="Helvetica"/>
      </a:minorFont>
    </a:fontScheme>
    <a:fmtScheme name="Tema di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8CFBD15962E5224EAA16C1C5BBDCCE9D" ma:contentTypeVersion="14" ma:contentTypeDescription="Creare un nuovo documento." ma:contentTypeScope="" ma:versionID="6b72cf1bdc22eb6b9277ddf43e2e9093">
  <xsd:schema xmlns:xsd="http://www.w3.org/2001/XMLSchema" xmlns:xs="http://www.w3.org/2001/XMLSchema" xmlns:p="http://schemas.microsoft.com/office/2006/metadata/properties" xmlns:ns2="98355aeb-9d20-4845-b303-91932b1ee896" xmlns:ns3="5ae98fbb-a998-4a15-b66e-818c466c35c2" targetNamespace="http://schemas.microsoft.com/office/2006/metadata/properties" ma:root="true" ma:fieldsID="6e90576e71501607f0e7d5de45dec3a5" ns2:_="" ns3:_="">
    <xsd:import namespace="98355aeb-9d20-4845-b303-91932b1ee896"/>
    <xsd:import namespace="5ae98fbb-a998-4a15-b66e-818c466c35c2"/>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2:MediaServiceLocation" minOccurs="0"/>
                <xsd:element ref="ns3:SharedWithUsers" minOccurs="0"/>
                <xsd:element ref="ns3:SharedWithDetail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8355aeb-9d20-4845-b303-91932b1ee89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Tag immagine" ma:readOnly="false" ma:fieldId="{5cf76f15-5ced-4ddc-b409-7134ff3c332f}" ma:taxonomyMulti="true" ma:sspId="b61f8497-73dd-42ca-94ea-0cee8de7de60" ma:termSetId="09814cd3-568e-fe90-9814-8d621ff8fb84" ma:anchorId="fba54fb3-c3e1-fe81-a776-ca4b69148c4d" ma:open="true" ma:isKeyword="false">
      <xsd:complexType>
        <xsd:sequence>
          <xsd:element ref="pc:Terms" minOccurs="0" maxOccurs="1"/>
        </xsd:sequence>
      </xsd:complex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dexed="true" ma:internalName="MediaServiceDateTaken"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MediaServiceLocation" ma:index="18" nillable="true" ma:displayName="Location" ma:indexed="true" ma:internalName="MediaServiceLocation" ma:readOnly="true">
      <xsd:simpleType>
        <xsd:restriction base="dms:Text"/>
      </xsd:simpleType>
    </xsd:element>
    <xsd:element name="MediaServiceObjectDetectorVersions" ma:index="21"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ae98fbb-a998-4a15-b66e-818c466c35c2"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d9f9025d-1240-4b9c-a0ab-9bde3ba2e3e2}" ma:internalName="TaxCatchAll" ma:showField="CatchAllData" ma:web="5ae98fbb-a998-4a15-b66e-818c466c35c2">
      <xsd:complexType>
        <xsd:complexContent>
          <xsd:extension base="dms:MultiChoiceLookup">
            <xsd:sequence>
              <xsd:element name="Value" type="dms:Lookup" maxOccurs="unbounded" minOccurs="0" nillable="true"/>
            </xsd:sequence>
          </xsd:extension>
        </xsd:complexContent>
      </xsd:complexType>
    </xsd:element>
    <xsd:element name="SharedWithUsers" ma:index="19" nillable="true" ma:displayName="Condivis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Condiviso con dettagli"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i contenuto"/>
        <xsd:element ref="dc:title" minOccurs="0" maxOccurs="1" ma:index="4" ma:displayName="Tito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98355aeb-9d20-4845-b303-91932b1ee896">
      <Terms xmlns="http://schemas.microsoft.com/office/infopath/2007/PartnerControls"/>
    </lcf76f155ced4ddcb4097134ff3c332f>
    <TaxCatchAll xmlns="5ae98fbb-a998-4a15-b66e-818c466c35c2" xsi:nil="true"/>
  </documentManagement>
</p:properties>
</file>

<file path=customXml/itemProps1.xml><?xml version="1.0" encoding="utf-8"?>
<ds:datastoreItem xmlns:ds="http://schemas.openxmlformats.org/officeDocument/2006/customXml" ds:itemID="{4254724E-B4BB-40DD-AE4B-04C17AF321F8}"/>
</file>

<file path=customXml/itemProps2.xml><?xml version="1.0" encoding="utf-8"?>
<ds:datastoreItem xmlns:ds="http://schemas.openxmlformats.org/officeDocument/2006/customXml" ds:itemID="{60F2AC45-A783-4A60-B720-3ED69B767C03}"/>
</file>

<file path=customXml/itemProps3.xml><?xml version="1.0" encoding="utf-8"?>
<ds:datastoreItem xmlns:ds="http://schemas.openxmlformats.org/officeDocument/2006/customXml" ds:itemID="{64B8E6FA-4B93-4354-9F09-36386356390F}"/>
</file>

<file path=docProps/app.xml><?xml version="1.0" encoding="utf-8"?>
<Properties xmlns="http://schemas.openxmlformats.org/officeDocument/2006/extended-properties" xmlns:vt="http://schemas.openxmlformats.org/officeDocument/2006/docPropsVTypes">
  <TotalTime>3</TotalTime>
  <Words>848</Words>
  <Application>Microsoft Office PowerPoint</Application>
  <PresentationFormat>Widescreen</PresentationFormat>
  <Paragraphs>139</Paragraphs>
  <Slides>16</Slides>
  <Notes>0</Notes>
  <HiddenSlides>0</HiddenSlides>
  <MMClips>0</MMClips>
  <ScaleCrop>false</ScaleCrop>
  <HeadingPairs>
    <vt:vector size="6" baseType="variant">
      <vt:variant>
        <vt:lpstr>Caratteri utilizzati</vt:lpstr>
      </vt:variant>
      <vt:variant>
        <vt:i4>6</vt:i4>
      </vt:variant>
      <vt:variant>
        <vt:lpstr>Tema</vt:lpstr>
      </vt:variant>
      <vt:variant>
        <vt:i4>1</vt:i4>
      </vt:variant>
      <vt:variant>
        <vt:lpstr>Titoli diapositive</vt:lpstr>
      </vt:variant>
      <vt:variant>
        <vt:i4>16</vt:i4>
      </vt:variant>
    </vt:vector>
  </HeadingPairs>
  <TitlesOfParts>
    <vt:vector size="23" baseType="lpstr">
      <vt:lpstr>Arial</vt:lpstr>
      <vt:lpstr>Calibri</vt:lpstr>
      <vt:lpstr>Calibri Light</vt:lpstr>
      <vt:lpstr>Helvetica</vt:lpstr>
      <vt:lpstr>Merriweather</vt:lpstr>
      <vt:lpstr>Open Sans</vt:lpstr>
      <vt:lpstr>Tema di Office</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Tura Giovanni Battista</dc:creator>
  <cp:lastModifiedBy>Tura Giovanni Battista</cp:lastModifiedBy>
  <cp:revision>3</cp:revision>
  <dcterms:modified xsi:type="dcterms:W3CDTF">2023-11-06T16:47:11Z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0x0101008CFBD15962E5224EAA16C1C5BBDCCE9D</vt:lpwstr>
  </property>
</Properties>
</file>