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6" r:id="rId6"/>
    <p:sldId id="268" r:id="rId7"/>
    <p:sldId id="267" r:id="rId8"/>
    <p:sldId id="269" r:id="rId9"/>
    <p:sldId id="270" r:id="rId10"/>
    <p:sldId id="271" r:id="rId11"/>
    <p:sldId id="273" r:id="rId12"/>
    <p:sldId id="274" r:id="rId13"/>
    <p:sldId id="275" r:id="rId14"/>
    <p:sldId id="262" r:id="rId15"/>
    <p:sldId id="263" r:id="rId16"/>
    <p:sldId id="261" r:id="rId17"/>
    <p:sldId id="276" r:id="rId18"/>
    <p:sldId id="277" r:id="rId19"/>
    <p:sldId id="264" r:id="rId20"/>
  </p:sldIdLst>
  <p:sldSz cx="12192000" cy="6858000"/>
  <p:notesSz cx="6797675" cy="9929813"/>
  <p:embeddedFontLst>
    <p:embeddedFont>
      <p:font typeface="Bradley Hand ITC" panose="03070402050302030203" pitchFamily="66" charset="0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Dreaming Outloud Pro" panose="03050502040302030504" pitchFamily="66" charset="0"/>
      <p:regular r:id="rId28"/>
      <p:italic r:id="rId29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8D30"/>
    <a:srgbClr val="ED9F89"/>
    <a:srgbClr val="058047"/>
    <a:srgbClr val="FFFFFF"/>
    <a:srgbClr val="1F2C94"/>
    <a:srgbClr val="296033"/>
    <a:srgbClr val="80C5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A5BD16B-5B69-A451-A7ED-8E8C930C1B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D12F11D-6193-4073-F35A-9AABC25151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8B92857-90D2-CEED-2765-5E91A168D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D2E727C-C35F-0931-5302-C80100C74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7FCDD69-E25B-503A-6398-16AAB096E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0752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864339-66E6-65C2-A5E7-DF95CBF87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729ED37-2FCE-B83D-EA88-B635D9F00D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CF22D80-6814-58EB-9C7C-AAC7E9FC3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22966A3-D72C-90EC-C3D2-2DF3CA210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D99C9DD-9EF7-BDEF-DA79-F2BDAD9AD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867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B4DC0FA-BE00-CEA4-0F81-F4D62A1034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0B348DB-3F0E-199C-6B01-362E26F923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4056CE5-F8E5-3297-DB4C-CEB6A0237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45ED6EF-7F4E-3EB7-4227-BD8B2C0AE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3327A5-6812-3AC4-E4C3-474A2E84B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0985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4AF409-1D17-54B5-EE24-4E3E570A9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D0AFC7-40F3-350B-D030-7F80B5BFE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0528D45-120A-0FFF-DA29-5C8F15AA8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D8C8A93-DFB3-AAFF-FB3C-29E9C3C34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58397CA-0C50-E6B9-C1CA-79657BC3A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4876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DA7987-86E9-05F2-2BD3-1E5691541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DFAA0C2-1641-2A6D-23CF-C9BAD35413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80B9E28-6397-49EE-14BE-891A4BAE9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9C5155C-A86A-074B-04F5-D517FC1EE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DA62468-F9FA-322A-065C-684DC9E8E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569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E39D02-EB4B-6E57-84E1-DE9D23756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C71A217-BA69-583A-FD53-4E9C9CEEB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564526F-BB28-581F-9DB9-441B3A7BC3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A6DF4CD-C27E-F790-79B9-532E2B70C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D8878F1-0B1C-A8F9-4FF7-33ACA71B5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D980021-DE96-277F-8846-B110AFEEB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4878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A028D4-54B7-E05C-AC16-E482E879D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99D1C14-A0D8-0C5B-D1D8-13347DB6EC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6FE8AB5-B467-42DC-BBE3-9D9B814F7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24CA029B-1110-B189-AD45-B034B72172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8151C02-7E32-6320-0AB4-3DD9BF9631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E177BAEF-54DC-497A-B339-877BAD081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67FF99CF-326C-BE5D-22FB-2C4412736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97B39FA-26CD-3003-D733-953B81FDA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0246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0D5C64-D910-E9FA-74D2-2BD2C2897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63355E0-BD49-DABF-CDFA-153C259FD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7B7A22E-017C-785B-BAAC-47A7050F2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BE30BDA-72AE-B842-D7FB-237162502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2976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36B0B7D-CE4E-9FB1-3E1C-DC34C8F86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8519812-4357-40D2-7232-A1EB20292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70B956-B590-CE2F-7FC4-EFA138E0A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379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AFFEDD5-9552-DD2E-23B9-6CD72522D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89E11C2-B3A7-C0BA-C456-C05F1A929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068CA0C-1A9E-99FF-3FA9-F036194DAF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D65B514-BB24-17CC-27CC-E373EF582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146C362-A898-891A-EF0B-735D980AB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E414DEF-EDC6-B222-65AB-BB95D9C59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36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F75419-748D-2B82-9F44-F7B96D4D9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8E5F95D-1EE0-1E74-594A-D105A64274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7624574-8BE9-E93E-951D-29534DF0FF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2A4F603-964C-079C-4088-D0F86EB43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E6E9169-FC51-9A0B-3E9B-E6F6CC28E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0FDE094-E5C8-44EF-821D-4BFCA1BB6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5585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66FAE333-0454-5B25-5939-AF9FE2F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557F5B4-5094-0F11-77B4-A0F3066D4A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52A44EB-C8C4-56E6-FC4D-7ECDC56DCB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58826-B851-44FE-88B2-6143D8AEA74D}" type="datetimeFigureOut">
              <a:rPr lang="it-IT" smtClean="0"/>
              <a:t>06/11/2023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079B0E-B41E-5C92-772A-8BC6C99B0F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FA2DB9D-D477-EE7E-6911-9B24CB12B0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078F5-E701-494F-984A-818351A190A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985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testo, Elementi grafici, Carattere, logo&#10;&#10;Descrizione generata automaticamente">
            <a:extLst>
              <a:ext uri="{FF2B5EF4-FFF2-40B4-BE49-F238E27FC236}">
                <a16:creationId xmlns:a16="http://schemas.microsoft.com/office/drawing/2014/main" id="{A24EF819-8EED-07E9-7E8B-141F2EBAD0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224" y="3251358"/>
            <a:ext cx="7373776" cy="3661410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BB6F6FF-0B36-3C3E-4716-ED5C308D8367}"/>
              </a:ext>
            </a:extLst>
          </p:cNvPr>
          <p:cNvSpPr txBox="1"/>
          <p:nvPr/>
        </p:nvSpPr>
        <p:spPr>
          <a:xfrm>
            <a:off x="5173726" y="236923"/>
            <a:ext cx="659155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i="0" u="none" strike="noStrike" baseline="0" dirty="0">
                <a:solidFill>
                  <a:srgbClr val="296033"/>
                </a:solidFill>
              </a:rPr>
              <a:t>Innovazione e coproduzione in Salute Mentale: l'esperienza di </a:t>
            </a:r>
            <a:r>
              <a:rPr lang="it-IT" sz="5400" b="1" i="0" u="none" strike="noStrike" baseline="0" dirty="0" err="1">
                <a:solidFill>
                  <a:srgbClr val="296033"/>
                </a:solidFill>
              </a:rPr>
              <a:t>CoLab</a:t>
            </a:r>
            <a:r>
              <a:rPr lang="it-IT" sz="5400" b="1" i="0" u="none" strike="noStrike" baseline="0" dirty="0">
                <a:solidFill>
                  <a:srgbClr val="296033"/>
                </a:solidFill>
              </a:rPr>
              <a:t> </a:t>
            </a:r>
            <a:endParaRPr lang="it-IT" sz="9600" b="1" dirty="0">
              <a:solidFill>
                <a:srgbClr val="296033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C101CCA8-9404-ED80-5B84-838D38FA29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63589" cy="6851737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7D7CC87-BF7C-9A94-EE7F-18103EC6E751}"/>
              </a:ext>
            </a:extLst>
          </p:cNvPr>
          <p:cNvSpPr txBox="1"/>
          <p:nvPr/>
        </p:nvSpPr>
        <p:spPr>
          <a:xfrm>
            <a:off x="5217269" y="5082063"/>
            <a:ext cx="234673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rgbClr val="1F2C94"/>
                </a:solidFill>
              </a:rPr>
              <a:t>Antonio Vita</a:t>
            </a:r>
          </a:p>
          <a:p>
            <a:r>
              <a:rPr lang="it-IT" sz="2000" b="1" dirty="0">
                <a:solidFill>
                  <a:srgbClr val="1F2C94"/>
                </a:solidFill>
              </a:rPr>
              <a:t>Paolo Cacciani</a:t>
            </a:r>
          </a:p>
          <a:p>
            <a:r>
              <a:rPr lang="it-IT" sz="2000" b="1" dirty="0">
                <a:solidFill>
                  <a:srgbClr val="1F2C94"/>
                </a:solidFill>
              </a:rPr>
              <a:t>Gianpaolo Scarsato</a:t>
            </a:r>
          </a:p>
          <a:p>
            <a:r>
              <a:rPr lang="it-IT" sz="2000" b="1" dirty="0">
                <a:solidFill>
                  <a:srgbClr val="1F2C94"/>
                </a:solidFill>
              </a:rPr>
              <a:t>Giacomina </a:t>
            </a:r>
            <a:r>
              <a:rPr lang="it-IT" sz="2000" b="1" dirty="0" err="1">
                <a:solidFill>
                  <a:srgbClr val="1F2C94"/>
                </a:solidFill>
              </a:rPr>
              <a:t>Roveggio</a:t>
            </a:r>
            <a:endParaRPr lang="it-IT" sz="2000" b="1" dirty="0">
              <a:solidFill>
                <a:srgbClr val="1F2C94"/>
              </a:solidFill>
            </a:endParaRPr>
          </a:p>
          <a:p>
            <a:r>
              <a:rPr lang="it-IT" sz="2000" b="1" dirty="0">
                <a:solidFill>
                  <a:srgbClr val="1F2C94"/>
                </a:solidFill>
              </a:rPr>
              <a:t>Lucia Lucchese</a:t>
            </a:r>
          </a:p>
        </p:txBody>
      </p:sp>
    </p:spTree>
    <p:extLst>
      <p:ext uri="{BB962C8B-B14F-4D97-AF65-F5344CB8AC3E}">
        <p14:creationId xmlns:p14="http://schemas.microsoft.com/office/powerpoint/2010/main" val="654336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B4E4EDC-AB47-FF90-D69F-F804FD227C34}"/>
              </a:ext>
            </a:extLst>
          </p:cNvPr>
          <p:cNvSpPr txBox="1"/>
          <p:nvPr/>
        </p:nvSpPr>
        <p:spPr>
          <a:xfrm>
            <a:off x="3222171" y="3076611"/>
            <a:ext cx="8438606" cy="2379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800" b="1" i="1" kern="0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Spazio accoglienza</a:t>
            </a:r>
            <a:endParaRPr lang="it-IT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t-IT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Tutti i martedì pomeriggio è attivo uno spazio informale di incontro e confronto, per fare due chiacchiere o per chiedere informazioni sulle attività del </a:t>
            </a:r>
            <a:r>
              <a:rPr lang="it-IT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CoLab</a:t>
            </a:r>
            <a:r>
              <a:rPr lang="it-IT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Sono sempre presenti un operatore e un paziente.</a:t>
            </a:r>
            <a:endParaRPr lang="it-IT" sz="2800" dirty="0"/>
          </a:p>
        </p:txBody>
      </p:sp>
      <p:pic>
        <p:nvPicPr>
          <p:cNvPr id="1026" name="Picture 2" descr="Informazioni -">
            <a:extLst>
              <a:ext uri="{FF2B5EF4-FFF2-40B4-BE49-F238E27FC236}">
                <a16:creationId xmlns:a16="http://schemas.microsoft.com/office/drawing/2014/main" id="{1FDCEE50-667D-285F-63AA-DC935E4F1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64" y="3160495"/>
            <a:ext cx="2495514" cy="249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954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071141A-9FFF-E61E-7C6F-20735EECCF54}"/>
              </a:ext>
            </a:extLst>
          </p:cNvPr>
          <p:cNvSpPr txBox="1"/>
          <p:nvPr/>
        </p:nvSpPr>
        <p:spPr>
          <a:xfrm>
            <a:off x="395064" y="2449749"/>
            <a:ext cx="11631473" cy="4102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800" b="1" i="1" kern="0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Gruppi di incontro e confronto</a:t>
            </a:r>
            <a:endParaRPr lang="it-IT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Incontrarsi, confrontarsi, creare relazioni sono aspetti importanti della vita delle persone, in particolare per quanti hanno vissuto o stanno vivendo momenti di difficoltà. Presso il </a:t>
            </a:r>
            <a:r>
              <a:rPr lang="it-IT" sz="2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CoLab</a:t>
            </a:r>
            <a:r>
              <a:rPr lang="it-IT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sono proposte queste opportunità: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it-IT" sz="20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Armonicamente</a:t>
            </a:r>
            <a:r>
              <a:rPr lang="it-IT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(spazio gestito dai pazienti)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it-IT" sz="20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Artisticamente</a:t>
            </a:r>
            <a:r>
              <a:rPr lang="it-IT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(confronto che prende spunto da diversi stimoli, quale può essere la visione di un film o la lettura di un brano, ecc.)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it-IT" sz="2000" b="1" i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Menteserena</a:t>
            </a:r>
            <a:r>
              <a:rPr lang="it-IT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(momento di confronto aperto a tutti, sui temi della salute mentale)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it-IT" sz="2000" b="1" i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Menteserena</a:t>
            </a:r>
            <a:r>
              <a:rPr lang="it-IT" sz="20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Young</a:t>
            </a:r>
            <a:r>
              <a:rPr lang="it-IT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(momento di confronto per i giovani dai 18 ai 36 anni)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it-IT" sz="20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“Tutti dentro Tutti fuori”</a:t>
            </a:r>
            <a:r>
              <a:rPr lang="it-IT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(gioco da tavolo che prende spunto dalle “5 Vie del Benessere”)</a:t>
            </a:r>
          </a:p>
        </p:txBody>
      </p:sp>
    </p:spTree>
    <p:extLst>
      <p:ext uri="{BB962C8B-B14F-4D97-AF65-F5344CB8AC3E}">
        <p14:creationId xmlns:p14="http://schemas.microsoft.com/office/powerpoint/2010/main" val="1228222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DDDFEAA-2CE9-7CC5-8462-6D697BDD2E4A}"/>
              </a:ext>
            </a:extLst>
          </p:cNvPr>
          <p:cNvSpPr txBox="1"/>
          <p:nvPr/>
        </p:nvSpPr>
        <p:spPr>
          <a:xfrm>
            <a:off x="5786048" y="2725189"/>
            <a:ext cx="6197097" cy="3862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800" b="1" i="1" kern="0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Coprogettazione delle attività</a:t>
            </a:r>
            <a:endParaRPr lang="it-IT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Tutte le attività del </a:t>
            </a:r>
            <a:r>
              <a:rPr lang="it-IT" sz="2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CoLab</a:t>
            </a:r>
            <a:r>
              <a:rPr lang="it-IT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sono pensate e realizzate con il contributo di operatori, pazienti, familiari, Enti e persone del quartiere e tutti quanti hanno idee e proposte, ognuno per la propria competenza e valorizzando il punto di vista di tutti.</a:t>
            </a:r>
          </a:p>
        </p:txBody>
      </p:sp>
      <p:pic>
        <p:nvPicPr>
          <p:cNvPr id="7" name="Immagine 6" descr="Immagine che contiene interno, arredo, sedia, vestiti&#10;&#10;Descrizione generata automaticamente">
            <a:extLst>
              <a:ext uri="{FF2B5EF4-FFF2-40B4-BE49-F238E27FC236}">
                <a16:creationId xmlns:a16="http://schemas.microsoft.com/office/drawing/2014/main" id="{AB693F9C-4149-F300-571E-6E5B052BDB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55" y="2743199"/>
            <a:ext cx="6200743" cy="34879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563418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DDDFEAA-2CE9-7CC5-8462-6D697BDD2E4A}"/>
              </a:ext>
            </a:extLst>
          </p:cNvPr>
          <p:cNvSpPr txBox="1"/>
          <p:nvPr/>
        </p:nvSpPr>
        <p:spPr>
          <a:xfrm>
            <a:off x="4270343" y="2548184"/>
            <a:ext cx="7598004" cy="3862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b="1" i="1" kern="0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Attività artistiche ed espressive</a:t>
            </a:r>
            <a:endParaRPr lang="it-IT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collaborazione con l’Associazione Teatro19 sono presenti al </a:t>
            </a:r>
            <a:r>
              <a:rPr lang="it-IT" sz="2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CoLab</a:t>
            </a:r>
            <a:r>
              <a:rPr lang="it-IT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laboratorio teatrale professionalizzante “</a:t>
            </a:r>
            <a:r>
              <a:rPr lang="it-IT" sz="28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Laboratorio Metamorfosi</a:t>
            </a:r>
            <a:r>
              <a:rPr lang="it-IT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 e “</a:t>
            </a:r>
            <a:r>
              <a:rPr lang="it-IT" sz="28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Officina Serendippo</a:t>
            </a:r>
            <a:r>
              <a:rPr lang="it-IT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”, un gruppo che progetta insieme e prepara la trasmissione radio “Serendippo” che va in onda settimanalmente su Radio Onda D’Urto.</a:t>
            </a:r>
          </a:p>
        </p:txBody>
      </p:sp>
      <p:pic>
        <p:nvPicPr>
          <p:cNvPr id="2050" name="Picture 2" descr="Macbellum, la guerra dentro&quot; Compagnia Laboratorio Metamorfosi a Spazio  teatro idra - QuiBrescia">
            <a:extLst>
              <a:ext uri="{FF2B5EF4-FFF2-40B4-BE49-F238E27FC236}">
                <a16:creationId xmlns:a16="http://schemas.microsoft.com/office/drawing/2014/main" id="{F25DB0AE-77C0-0DAB-1DAC-2662EFE1A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53" y="2991557"/>
            <a:ext cx="4531150" cy="28629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113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vestiti, persona, schermata, cartone animato&#10;&#10;Descrizione generata automaticamente">
            <a:extLst>
              <a:ext uri="{FF2B5EF4-FFF2-40B4-BE49-F238E27FC236}">
                <a16:creationId xmlns:a16="http://schemas.microsoft.com/office/drawing/2014/main" id="{F8D8102E-7737-CEB8-A794-3092B1DBAF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92" y="210731"/>
            <a:ext cx="3014015" cy="1844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6A47344-1E88-BD34-91E6-AFAF7A185343}"/>
              </a:ext>
            </a:extLst>
          </p:cNvPr>
          <p:cNvSpPr txBox="1"/>
          <p:nvPr/>
        </p:nvSpPr>
        <p:spPr>
          <a:xfrm>
            <a:off x="3183407" y="255672"/>
            <a:ext cx="69423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persone che hanno frequentato il CoLab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3870743-374C-AF72-D0AC-F51C859472EB}"/>
              </a:ext>
            </a:extLst>
          </p:cNvPr>
          <p:cNvSpPr txBox="1"/>
          <p:nvPr/>
        </p:nvSpPr>
        <p:spPr>
          <a:xfrm>
            <a:off x="9656154" y="366741"/>
            <a:ext cx="1639551" cy="13181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800" b="1" dirty="0"/>
              <a:t>1 gennaio</a:t>
            </a:r>
          </a:p>
          <a:p>
            <a:pPr>
              <a:lnSpc>
                <a:spcPct val="150000"/>
              </a:lnSpc>
            </a:pPr>
            <a:r>
              <a:rPr lang="it-IT" sz="2800" b="1" dirty="0"/>
              <a:t>30 giugno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521CED1-3F63-E4FE-8963-858EF927C1C8}"/>
              </a:ext>
            </a:extLst>
          </p:cNvPr>
          <p:cNvSpPr txBox="1"/>
          <p:nvPr/>
        </p:nvSpPr>
        <p:spPr>
          <a:xfrm rot="5400000">
            <a:off x="10927237" y="801346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/>
              <a:t>2023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6EF14D-ACF0-49D3-AD41-FB5756AC2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485" y="56410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2CAA616C-5366-52AC-A165-E38906255817}"/>
              </a:ext>
            </a:extLst>
          </p:cNvPr>
          <p:cNvGrpSpPr/>
          <p:nvPr/>
        </p:nvGrpSpPr>
        <p:grpSpPr>
          <a:xfrm>
            <a:off x="567987" y="2580371"/>
            <a:ext cx="1173264" cy="1174506"/>
            <a:chOff x="0" y="0"/>
            <a:chExt cx="571951" cy="490853"/>
          </a:xfrm>
        </p:grpSpPr>
        <p:sp>
          <p:nvSpPr>
            <p:cNvPr id="9" name="Figura a mano libera: forma 8">
              <a:extLst>
                <a:ext uri="{FF2B5EF4-FFF2-40B4-BE49-F238E27FC236}">
                  <a16:creationId xmlns:a16="http://schemas.microsoft.com/office/drawing/2014/main" id="{1841BAE7-A2B7-CC30-9EBC-E1FC2A571ECA}"/>
                </a:ext>
              </a:extLst>
            </p:cNvPr>
            <p:cNvSpPr/>
            <p:nvPr/>
          </p:nvSpPr>
          <p:spPr>
            <a:xfrm>
              <a:off x="314553" y="131674"/>
              <a:ext cx="168750" cy="168750"/>
            </a:xfrm>
            <a:custGeom>
              <a:avLst/>
              <a:gdLst>
                <a:gd name="connsiteX0" fmla="*/ 84375 w 168750"/>
                <a:gd name="connsiteY0" fmla="*/ 18750 h 168750"/>
                <a:gd name="connsiteX1" fmla="*/ 150000 w 168750"/>
                <a:gd name="connsiteY1" fmla="*/ 84375 h 168750"/>
                <a:gd name="connsiteX2" fmla="*/ 84375 w 168750"/>
                <a:gd name="connsiteY2" fmla="*/ 150000 h 168750"/>
                <a:gd name="connsiteX3" fmla="*/ 18750 w 168750"/>
                <a:gd name="connsiteY3" fmla="*/ 84375 h 168750"/>
                <a:gd name="connsiteX4" fmla="*/ 84375 w 168750"/>
                <a:gd name="connsiteY4" fmla="*/ 18750 h 168750"/>
                <a:gd name="connsiteX5" fmla="*/ 84375 w 168750"/>
                <a:gd name="connsiteY5" fmla="*/ 0 h 168750"/>
                <a:gd name="connsiteX6" fmla="*/ 0 w 168750"/>
                <a:gd name="connsiteY6" fmla="*/ 84375 h 168750"/>
                <a:gd name="connsiteX7" fmla="*/ 84375 w 168750"/>
                <a:gd name="connsiteY7" fmla="*/ 168750 h 168750"/>
                <a:gd name="connsiteX8" fmla="*/ 168750 w 168750"/>
                <a:gd name="connsiteY8" fmla="*/ 84375 h 168750"/>
                <a:gd name="connsiteX9" fmla="*/ 84375 w 168750"/>
                <a:gd name="connsiteY9" fmla="*/ 0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750" h="168750">
                  <a:moveTo>
                    <a:pt x="84375" y="18750"/>
                  </a:moveTo>
                  <a:cubicBezTo>
                    <a:pt x="120619" y="18750"/>
                    <a:pt x="150000" y="48131"/>
                    <a:pt x="150000" y="84375"/>
                  </a:cubicBezTo>
                  <a:cubicBezTo>
                    <a:pt x="150000" y="120619"/>
                    <a:pt x="120619" y="150000"/>
                    <a:pt x="84375" y="150000"/>
                  </a:cubicBezTo>
                  <a:cubicBezTo>
                    <a:pt x="48131" y="150000"/>
                    <a:pt x="18750" y="120619"/>
                    <a:pt x="18750" y="84375"/>
                  </a:cubicBezTo>
                  <a:cubicBezTo>
                    <a:pt x="18802" y="48153"/>
                    <a:pt x="48153" y="18802"/>
                    <a:pt x="84375" y="18750"/>
                  </a:cubicBezTo>
                  <a:moveTo>
                    <a:pt x="84375" y="0"/>
                  </a:moveTo>
                  <a:cubicBezTo>
                    <a:pt x="37776" y="0"/>
                    <a:pt x="0" y="37776"/>
                    <a:pt x="0" y="84375"/>
                  </a:cubicBezTo>
                  <a:cubicBezTo>
                    <a:pt x="0" y="130974"/>
                    <a:pt x="37776" y="168750"/>
                    <a:pt x="84375" y="168750"/>
                  </a:cubicBezTo>
                  <a:cubicBezTo>
                    <a:pt x="130974" y="168750"/>
                    <a:pt x="168750" y="130974"/>
                    <a:pt x="168750" y="84375"/>
                  </a:cubicBezTo>
                  <a:cubicBezTo>
                    <a:pt x="168750" y="37776"/>
                    <a:pt x="130974" y="0"/>
                    <a:pt x="84375" y="0"/>
                  </a:cubicBezTo>
                  <a:close/>
                </a:path>
              </a:pathLst>
            </a:custGeom>
            <a:solidFill>
              <a:srgbClr val="000000"/>
            </a:solidFill>
            <a:ln w="9327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10" name="Figura a mano libera: forma 9">
              <a:extLst>
                <a:ext uri="{FF2B5EF4-FFF2-40B4-BE49-F238E27FC236}">
                  <a16:creationId xmlns:a16="http://schemas.microsoft.com/office/drawing/2014/main" id="{60BD012E-050E-CBFE-4900-60AD38E97155}"/>
                </a:ext>
              </a:extLst>
            </p:cNvPr>
            <p:cNvSpPr/>
            <p:nvPr/>
          </p:nvSpPr>
          <p:spPr>
            <a:xfrm>
              <a:off x="87782" y="0"/>
              <a:ext cx="168750" cy="168750"/>
            </a:xfrm>
            <a:custGeom>
              <a:avLst/>
              <a:gdLst>
                <a:gd name="connsiteX0" fmla="*/ 84375 w 168750"/>
                <a:gd name="connsiteY0" fmla="*/ 18750 h 168750"/>
                <a:gd name="connsiteX1" fmla="*/ 150000 w 168750"/>
                <a:gd name="connsiteY1" fmla="*/ 84375 h 168750"/>
                <a:gd name="connsiteX2" fmla="*/ 84375 w 168750"/>
                <a:gd name="connsiteY2" fmla="*/ 150000 h 168750"/>
                <a:gd name="connsiteX3" fmla="*/ 18750 w 168750"/>
                <a:gd name="connsiteY3" fmla="*/ 84375 h 168750"/>
                <a:gd name="connsiteX4" fmla="*/ 84375 w 168750"/>
                <a:gd name="connsiteY4" fmla="*/ 18750 h 168750"/>
                <a:gd name="connsiteX5" fmla="*/ 84375 w 168750"/>
                <a:gd name="connsiteY5" fmla="*/ 0 h 168750"/>
                <a:gd name="connsiteX6" fmla="*/ 0 w 168750"/>
                <a:gd name="connsiteY6" fmla="*/ 84375 h 168750"/>
                <a:gd name="connsiteX7" fmla="*/ 84375 w 168750"/>
                <a:gd name="connsiteY7" fmla="*/ 168750 h 168750"/>
                <a:gd name="connsiteX8" fmla="*/ 168750 w 168750"/>
                <a:gd name="connsiteY8" fmla="*/ 84375 h 168750"/>
                <a:gd name="connsiteX9" fmla="*/ 84375 w 168750"/>
                <a:gd name="connsiteY9" fmla="*/ 0 h 1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750" h="168750">
                  <a:moveTo>
                    <a:pt x="84375" y="18750"/>
                  </a:moveTo>
                  <a:cubicBezTo>
                    <a:pt x="120619" y="18750"/>
                    <a:pt x="150000" y="48131"/>
                    <a:pt x="150000" y="84375"/>
                  </a:cubicBezTo>
                  <a:cubicBezTo>
                    <a:pt x="150000" y="120619"/>
                    <a:pt x="120619" y="150000"/>
                    <a:pt x="84375" y="150000"/>
                  </a:cubicBezTo>
                  <a:cubicBezTo>
                    <a:pt x="48131" y="150000"/>
                    <a:pt x="18750" y="120619"/>
                    <a:pt x="18750" y="84375"/>
                  </a:cubicBezTo>
                  <a:cubicBezTo>
                    <a:pt x="18802" y="48153"/>
                    <a:pt x="48153" y="18802"/>
                    <a:pt x="84375" y="18750"/>
                  </a:cubicBezTo>
                  <a:moveTo>
                    <a:pt x="84375" y="0"/>
                  </a:moveTo>
                  <a:cubicBezTo>
                    <a:pt x="37776" y="0"/>
                    <a:pt x="0" y="37776"/>
                    <a:pt x="0" y="84375"/>
                  </a:cubicBezTo>
                  <a:cubicBezTo>
                    <a:pt x="0" y="130974"/>
                    <a:pt x="37776" y="168750"/>
                    <a:pt x="84375" y="168750"/>
                  </a:cubicBezTo>
                  <a:cubicBezTo>
                    <a:pt x="130974" y="168750"/>
                    <a:pt x="168750" y="130974"/>
                    <a:pt x="168750" y="84375"/>
                  </a:cubicBezTo>
                  <a:cubicBezTo>
                    <a:pt x="168750" y="37776"/>
                    <a:pt x="130974" y="0"/>
                    <a:pt x="84375" y="0"/>
                  </a:cubicBezTo>
                  <a:close/>
                </a:path>
              </a:pathLst>
            </a:custGeom>
            <a:solidFill>
              <a:srgbClr val="000000"/>
            </a:solidFill>
            <a:ln w="9327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11" name="Figura a mano libera: forma 10">
              <a:extLst>
                <a:ext uri="{FF2B5EF4-FFF2-40B4-BE49-F238E27FC236}">
                  <a16:creationId xmlns:a16="http://schemas.microsoft.com/office/drawing/2014/main" id="{183C5FDF-9C85-D9B9-2669-B56ADE748AEE}"/>
                </a:ext>
              </a:extLst>
            </p:cNvPr>
            <p:cNvSpPr/>
            <p:nvPr/>
          </p:nvSpPr>
          <p:spPr>
            <a:xfrm>
              <a:off x="234086" y="321869"/>
              <a:ext cx="337865" cy="168984"/>
            </a:xfrm>
            <a:custGeom>
              <a:avLst/>
              <a:gdLst>
                <a:gd name="connsiteX0" fmla="*/ 337866 w 337865"/>
                <a:gd name="connsiteY0" fmla="*/ 168956 h 168984"/>
                <a:gd name="connsiteX1" fmla="*/ 319116 w 337865"/>
                <a:gd name="connsiteY1" fmla="*/ 168956 h 168984"/>
                <a:gd name="connsiteX2" fmla="*/ 319116 w 337865"/>
                <a:gd name="connsiteY2" fmla="*/ 89156 h 168984"/>
                <a:gd name="connsiteX3" fmla="*/ 307106 w 337865"/>
                <a:gd name="connsiteY3" fmla="*/ 64875 h 168984"/>
                <a:gd name="connsiteX4" fmla="*/ 232416 w 337865"/>
                <a:gd name="connsiteY4" fmla="*/ 29128 h 168984"/>
                <a:gd name="connsiteX5" fmla="*/ 168666 w 337865"/>
                <a:gd name="connsiteY5" fmla="*/ 18722 h 168984"/>
                <a:gd name="connsiteX6" fmla="*/ 106275 w 337865"/>
                <a:gd name="connsiteY6" fmla="*/ 28894 h 168984"/>
                <a:gd name="connsiteX7" fmla="*/ 30806 w 337865"/>
                <a:gd name="connsiteY7" fmla="*/ 64847 h 168984"/>
                <a:gd name="connsiteX8" fmla="*/ 18750 w 337865"/>
                <a:gd name="connsiteY8" fmla="*/ 89222 h 168984"/>
                <a:gd name="connsiteX9" fmla="*/ 18750 w 337865"/>
                <a:gd name="connsiteY9" fmla="*/ 168984 h 168984"/>
                <a:gd name="connsiteX10" fmla="*/ 0 w 337865"/>
                <a:gd name="connsiteY10" fmla="*/ 168984 h 168984"/>
                <a:gd name="connsiteX11" fmla="*/ 0 w 337865"/>
                <a:gd name="connsiteY11" fmla="*/ 89156 h 168984"/>
                <a:gd name="connsiteX12" fmla="*/ 19688 w 337865"/>
                <a:gd name="connsiteY12" fmla="*/ 49781 h 168984"/>
                <a:gd name="connsiteX13" fmla="*/ 100884 w 337865"/>
                <a:gd name="connsiteY13" fmla="*/ 10969 h 168984"/>
                <a:gd name="connsiteX14" fmla="*/ 168853 w 337865"/>
                <a:gd name="connsiteY14" fmla="*/ 0 h 168984"/>
                <a:gd name="connsiteX15" fmla="*/ 237188 w 337865"/>
                <a:gd name="connsiteY15" fmla="*/ 11034 h 168984"/>
                <a:gd name="connsiteX16" fmla="*/ 318281 w 337865"/>
                <a:gd name="connsiteY16" fmla="*/ 49875 h 168984"/>
                <a:gd name="connsiteX17" fmla="*/ 337828 w 337865"/>
                <a:gd name="connsiteY17" fmla="*/ 89419 h 16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7865" h="168984">
                  <a:moveTo>
                    <a:pt x="337866" y="168956"/>
                  </a:moveTo>
                  <a:lnTo>
                    <a:pt x="319116" y="168956"/>
                  </a:lnTo>
                  <a:lnTo>
                    <a:pt x="319116" y="89156"/>
                  </a:lnTo>
                  <a:cubicBezTo>
                    <a:pt x="319432" y="79562"/>
                    <a:pt x="314923" y="70447"/>
                    <a:pt x="307106" y="64875"/>
                  </a:cubicBezTo>
                  <a:cubicBezTo>
                    <a:pt x="285113" y="47658"/>
                    <a:pt x="259621" y="35457"/>
                    <a:pt x="232416" y="29128"/>
                  </a:cubicBezTo>
                  <a:cubicBezTo>
                    <a:pt x="211714" y="22882"/>
                    <a:pt x="190280" y="19383"/>
                    <a:pt x="168666" y="18722"/>
                  </a:cubicBezTo>
                  <a:cubicBezTo>
                    <a:pt x="147464" y="18815"/>
                    <a:pt x="126409" y="22248"/>
                    <a:pt x="106275" y="28894"/>
                  </a:cubicBezTo>
                  <a:cubicBezTo>
                    <a:pt x="79172" y="36269"/>
                    <a:pt x="53611" y="48446"/>
                    <a:pt x="30806" y="64847"/>
                  </a:cubicBezTo>
                  <a:cubicBezTo>
                    <a:pt x="23241" y="70675"/>
                    <a:pt x="18791" y="79672"/>
                    <a:pt x="18750" y="89222"/>
                  </a:cubicBezTo>
                  <a:lnTo>
                    <a:pt x="18750" y="168984"/>
                  </a:lnTo>
                  <a:lnTo>
                    <a:pt x="0" y="168984"/>
                  </a:lnTo>
                  <a:lnTo>
                    <a:pt x="0" y="89156"/>
                  </a:lnTo>
                  <a:cubicBezTo>
                    <a:pt x="110" y="73690"/>
                    <a:pt x="7381" y="59149"/>
                    <a:pt x="19688" y="49781"/>
                  </a:cubicBezTo>
                  <a:cubicBezTo>
                    <a:pt x="44215" y="32093"/>
                    <a:pt x="71716" y="18949"/>
                    <a:pt x="100884" y="10969"/>
                  </a:cubicBezTo>
                  <a:cubicBezTo>
                    <a:pt x="122823" y="3760"/>
                    <a:pt x="145761" y="58"/>
                    <a:pt x="168853" y="0"/>
                  </a:cubicBezTo>
                  <a:cubicBezTo>
                    <a:pt x="192017" y="663"/>
                    <a:pt x="214992" y="4373"/>
                    <a:pt x="237188" y="11034"/>
                  </a:cubicBezTo>
                  <a:cubicBezTo>
                    <a:pt x="266718" y="17940"/>
                    <a:pt x="294391" y="31194"/>
                    <a:pt x="318281" y="49875"/>
                  </a:cubicBezTo>
                  <a:cubicBezTo>
                    <a:pt x="330954" y="58997"/>
                    <a:pt x="338277" y="73810"/>
                    <a:pt x="337828" y="89419"/>
                  </a:cubicBezTo>
                  <a:close/>
                </a:path>
              </a:pathLst>
            </a:custGeom>
            <a:solidFill>
              <a:srgbClr val="000000"/>
            </a:solidFill>
            <a:ln w="9327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sp>
          <p:nvSpPr>
            <p:cNvPr id="12" name="Figura a mano libera: forma 11">
              <a:extLst>
                <a:ext uri="{FF2B5EF4-FFF2-40B4-BE49-F238E27FC236}">
                  <a16:creationId xmlns:a16="http://schemas.microsoft.com/office/drawing/2014/main" id="{5F61A755-91E6-F485-A770-8FA4F2964D58}"/>
                </a:ext>
              </a:extLst>
            </p:cNvPr>
            <p:cNvSpPr/>
            <p:nvPr/>
          </p:nvSpPr>
          <p:spPr>
            <a:xfrm>
              <a:off x="0" y="190196"/>
              <a:ext cx="302146" cy="169003"/>
            </a:xfrm>
            <a:custGeom>
              <a:avLst/>
              <a:gdLst>
                <a:gd name="connsiteX0" fmla="*/ 295875 w 302146"/>
                <a:gd name="connsiteY0" fmla="*/ 34631 h 169003"/>
                <a:gd name="connsiteX1" fmla="*/ 237291 w 302146"/>
                <a:gd name="connsiteY1" fmla="*/ 11044 h 169003"/>
                <a:gd name="connsiteX2" fmla="*/ 168956 w 302146"/>
                <a:gd name="connsiteY2" fmla="*/ 0 h 169003"/>
                <a:gd name="connsiteX3" fmla="*/ 100913 w 302146"/>
                <a:gd name="connsiteY3" fmla="*/ 10978 h 169003"/>
                <a:gd name="connsiteX4" fmla="*/ 19688 w 302146"/>
                <a:gd name="connsiteY4" fmla="*/ 49781 h 169003"/>
                <a:gd name="connsiteX5" fmla="*/ 0 w 302146"/>
                <a:gd name="connsiteY5" fmla="*/ 89156 h 169003"/>
                <a:gd name="connsiteX6" fmla="*/ 0 w 302146"/>
                <a:gd name="connsiteY6" fmla="*/ 169003 h 169003"/>
                <a:gd name="connsiteX7" fmla="*/ 18750 w 302146"/>
                <a:gd name="connsiteY7" fmla="*/ 169003 h 169003"/>
                <a:gd name="connsiteX8" fmla="*/ 18750 w 302146"/>
                <a:gd name="connsiteY8" fmla="*/ 89222 h 169003"/>
                <a:gd name="connsiteX9" fmla="*/ 30806 w 302146"/>
                <a:gd name="connsiteY9" fmla="*/ 64847 h 169003"/>
                <a:gd name="connsiteX10" fmla="*/ 106275 w 302146"/>
                <a:gd name="connsiteY10" fmla="*/ 28903 h 169003"/>
                <a:gd name="connsiteX11" fmla="*/ 168750 w 302146"/>
                <a:gd name="connsiteY11" fmla="*/ 18741 h 169003"/>
                <a:gd name="connsiteX12" fmla="*/ 232500 w 302146"/>
                <a:gd name="connsiteY12" fmla="*/ 29156 h 169003"/>
                <a:gd name="connsiteX13" fmla="*/ 302147 w 302146"/>
                <a:gd name="connsiteY13" fmla="*/ 61191 h 169003"/>
                <a:gd name="connsiteX14" fmla="*/ 295875 w 302146"/>
                <a:gd name="connsiteY14" fmla="*/ 34631 h 16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2146" h="169003">
                  <a:moveTo>
                    <a:pt x="295875" y="34631"/>
                  </a:moveTo>
                  <a:cubicBezTo>
                    <a:pt x="277670" y="23816"/>
                    <a:pt x="257911" y="15861"/>
                    <a:pt x="237291" y="11044"/>
                  </a:cubicBezTo>
                  <a:cubicBezTo>
                    <a:pt x="215098" y="4372"/>
                    <a:pt x="192121" y="658"/>
                    <a:pt x="168956" y="0"/>
                  </a:cubicBezTo>
                  <a:cubicBezTo>
                    <a:pt x="145838" y="52"/>
                    <a:pt x="122874" y="3757"/>
                    <a:pt x="100913" y="10978"/>
                  </a:cubicBezTo>
                  <a:cubicBezTo>
                    <a:pt x="71733" y="18945"/>
                    <a:pt x="44221" y="32088"/>
                    <a:pt x="19688" y="49781"/>
                  </a:cubicBezTo>
                  <a:cubicBezTo>
                    <a:pt x="7381" y="59149"/>
                    <a:pt x="111" y="73690"/>
                    <a:pt x="0" y="89156"/>
                  </a:cubicBezTo>
                  <a:lnTo>
                    <a:pt x="0" y="169003"/>
                  </a:lnTo>
                  <a:lnTo>
                    <a:pt x="18750" y="169003"/>
                  </a:lnTo>
                  <a:lnTo>
                    <a:pt x="18750" y="89222"/>
                  </a:lnTo>
                  <a:cubicBezTo>
                    <a:pt x="18791" y="79672"/>
                    <a:pt x="23241" y="70675"/>
                    <a:pt x="30806" y="64847"/>
                  </a:cubicBezTo>
                  <a:cubicBezTo>
                    <a:pt x="53611" y="48449"/>
                    <a:pt x="79172" y="36276"/>
                    <a:pt x="106275" y="28903"/>
                  </a:cubicBezTo>
                  <a:cubicBezTo>
                    <a:pt x="126436" y="22251"/>
                    <a:pt x="147520" y="18821"/>
                    <a:pt x="168750" y="18741"/>
                  </a:cubicBezTo>
                  <a:cubicBezTo>
                    <a:pt x="190365" y="19402"/>
                    <a:pt x="211799" y="22904"/>
                    <a:pt x="232500" y="29156"/>
                  </a:cubicBezTo>
                  <a:cubicBezTo>
                    <a:pt x="257636" y="35033"/>
                    <a:pt x="281326" y="45930"/>
                    <a:pt x="302147" y="61191"/>
                  </a:cubicBezTo>
                  <a:cubicBezTo>
                    <a:pt x="298880" y="52658"/>
                    <a:pt x="296770" y="43725"/>
                    <a:pt x="295875" y="34631"/>
                  </a:cubicBezTo>
                  <a:close/>
                </a:path>
              </a:pathLst>
            </a:custGeom>
            <a:solidFill>
              <a:srgbClr val="000000"/>
            </a:solidFill>
            <a:ln w="9327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</p:grpSp>
      <p:sp>
        <p:nvSpPr>
          <p:cNvPr id="13" name="Rectangle 7">
            <a:extLst>
              <a:ext uri="{FF2B5EF4-FFF2-40B4-BE49-F238E27FC236}">
                <a16:creationId xmlns:a16="http://schemas.microsoft.com/office/drawing/2014/main" id="{4218CEDE-7FAD-70CE-9E65-8CC52FDA9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6068" y="2395371"/>
            <a:ext cx="7650776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2400" b="1" i="1" u="none" strike="noStrike" cap="none" normalizeH="0" baseline="0" dirty="0">
                <a:ln>
                  <a:noFill/>
                </a:ln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Pazienti in carico ai Servizi del DSMD</a:t>
            </a:r>
            <a:endParaRPr kumimoji="0" lang="it-IT" altLang="it-IT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b="0" i="1" u="none" strike="noStrike" cap="none" normalizeH="0" baseline="0" dirty="0">
                <a:ln>
                  <a:noFill/>
                </a:ln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Persone che sono che sono in carico ad uno dei CPS del DSMD ASST Spedali Civili di Brescia, per le quali è anche attiva una sinergia con il Servizio di riferimento</a:t>
            </a:r>
            <a:endParaRPr kumimoji="0" lang="it-IT" altLang="it-IT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>
              <a:spcBef>
                <a:spcPts val="600"/>
              </a:spcBef>
            </a:pPr>
            <a:r>
              <a:rPr kumimoji="0" lang="it-IT" altLang="it-IT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99	</a:t>
            </a:r>
            <a:r>
              <a:rPr kumimoji="0" lang="it-IT" altLang="it-IT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Persone (35 per la prima volta in questi sei mesi)</a:t>
            </a:r>
            <a:endParaRPr kumimoji="0" lang="it-IT" altLang="it-IT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1.444	</a:t>
            </a:r>
            <a:r>
              <a:rPr kumimoji="0" lang="it-IT" altLang="it-IT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Totale degli accessi</a:t>
            </a:r>
            <a:endParaRPr kumimoji="0" lang="it-IT" altLang="it-IT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BD960F07-6633-B256-2A30-B9AC0CCA54E8}"/>
              </a:ext>
            </a:extLst>
          </p:cNvPr>
          <p:cNvSpPr txBox="1"/>
          <p:nvPr/>
        </p:nvSpPr>
        <p:spPr>
          <a:xfrm>
            <a:off x="567987" y="4324216"/>
            <a:ext cx="9305587" cy="225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400" b="1" i="1" kern="0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Altre persone </a:t>
            </a:r>
            <a:r>
              <a:rPr lang="it-IT" sz="1800" i="1" kern="0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che non sono in carico ai Servizi del DSMD dell’ASST Speda Civili di Brescia (interessati ai temi, operatori del DSMD, operatori di Enti e Associazioni, studenti, pazienti di altri territori, famigliari, ecc.). Persone che hanno partecipato ad attività o incontri presso il CoLab</a:t>
            </a:r>
            <a:endParaRPr lang="it-IT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89113" indent="-798513" algn="just">
              <a:lnSpc>
                <a:spcPct val="107000"/>
              </a:lnSpc>
              <a:spcAft>
                <a:spcPts val="800"/>
              </a:spcAft>
            </a:pPr>
            <a:r>
              <a:rPr lang="it-IT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584	</a:t>
            </a:r>
            <a:r>
              <a:rPr lang="it-IT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Persone (non in carico ai Servizi) che hanno partecipato ad attività o incontri (267 per la prima volta)</a:t>
            </a:r>
            <a:endParaRPr lang="it-IT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89113" indent="-798513" algn="just">
              <a:lnSpc>
                <a:spcPct val="107000"/>
              </a:lnSpc>
              <a:spcAft>
                <a:spcPts val="800"/>
              </a:spcAft>
            </a:pPr>
            <a:r>
              <a:rPr lang="it-IT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2.394	</a:t>
            </a:r>
            <a:r>
              <a:rPr lang="it-IT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Totale degli accessi</a:t>
            </a:r>
            <a:endParaRPr lang="it-IT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19A984A-DFFE-8EF1-E2E0-7DBCE91679C7}"/>
              </a:ext>
            </a:extLst>
          </p:cNvPr>
          <p:cNvSpPr txBox="1"/>
          <p:nvPr/>
        </p:nvSpPr>
        <p:spPr>
          <a:xfrm>
            <a:off x="10177153" y="2395371"/>
            <a:ext cx="1639552" cy="4031873"/>
          </a:xfrm>
          <a:prstGeom prst="rect">
            <a:avLst/>
          </a:prstGeom>
          <a:solidFill>
            <a:schemeClr val="bg1"/>
          </a:solidFill>
          <a:ln w="38100">
            <a:solidFill>
              <a:srgbClr val="ED9F8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TOTALE</a:t>
            </a:r>
          </a:p>
          <a:p>
            <a:pPr algn="ctr"/>
            <a:endParaRPr lang="it-IT" sz="2800" dirty="0"/>
          </a:p>
          <a:p>
            <a:pPr algn="ctr"/>
            <a:r>
              <a:rPr lang="it-IT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683 persone</a:t>
            </a:r>
          </a:p>
          <a:p>
            <a:pPr algn="ctr"/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302 per la prima volta nei 6 mesi</a:t>
            </a:r>
            <a:endParaRPr lang="it-I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it-IT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it-IT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3.838</a:t>
            </a:r>
            <a:r>
              <a:rPr lang="it-IT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it-IT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ccessi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2707633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vestiti, persona, schermata, cartone animato&#10;&#10;Descrizione generata automaticamente">
            <a:extLst>
              <a:ext uri="{FF2B5EF4-FFF2-40B4-BE49-F238E27FC236}">
                <a16:creationId xmlns:a16="http://schemas.microsoft.com/office/drawing/2014/main" id="{F8D8102E-7737-CEB8-A794-3092B1DBAF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92" y="210731"/>
            <a:ext cx="3014015" cy="1844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6A47344-1E88-BD34-91E6-AFAF7A185343}"/>
              </a:ext>
            </a:extLst>
          </p:cNvPr>
          <p:cNvSpPr txBox="1"/>
          <p:nvPr/>
        </p:nvSpPr>
        <p:spPr>
          <a:xfrm>
            <a:off x="3183407" y="255672"/>
            <a:ext cx="69423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persone che hanno frequentato il CoLab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3870743-374C-AF72-D0AC-F51C859472EB}"/>
              </a:ext>
            </a:extLst>
          </p:cNvPr>
          <p:cNvSpPr txBox="1"/>
          <p:nvPr/>
        </p:nvSpPr>
        <p:spPr>
          <a:xfrm>
            <a:off x="9656154" y="366741"/>
            <a:ext cx="1639551" cy="13181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800" b="1" dirty="0"/>
              <a:t>1 gennaio</a:t>
            </a:r>
          </a:p>
          <a:p>
            <a:pPr>
              <a:lnSpc>
                <a:spcPct val="150000"/>
              </a:lnSpc>
            </a:pPr>
            <a:r>
              <a:rPr lang="it-IT" sz="2800" b="1" dirty="0"/>
              <a:t>30 giugno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521CED1-3F63-E4FE-8963-858EF927C1C8}"/>
              </a:ext>
            </a:extLst>
          </p:cNvPr>
          <p:cNvSpPr txBox="1"/>
          <p:nvPr/>
        </p:nvSpPr>
        <p:spPr>
          <a:xfrm rot="5400000">
            <a:off x="10927237" y="801346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/>
              <a:t>2023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6EF14D-ACF0-49D3-AD41-FB5756AC2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485" y="56410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19A984A-DFFE-8EF1-E2E0-7DBCE91679C7}"/>
              </a:ext>
            </a:extLst>
          </p:cNvPr>
          <p:cNvSpPr txBox="1"/>
          <p:nvPr/>
        </p:nvSpPr>
        <p:spPr>
          <a:xfrm>
            <a:off x="10177153" y="2395371"/>
            <a:ext cx="1639552" cy="4031873"/>
          </a:xfrm>
          <a:prstGeom prst="rect">
            <a:avLst/>
          </a:prstGeom>
          <a:solidFill>
            <a:schemeClr val="bg1"/>
          </a:solidFill>
          <a:ln w="38100">
            <a:solidFill>
              <a:srgbClr val="ED9F8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TOTALE</a:t>
            </a:r>
          </a:p>
          <a:p>
            <a:pPr algn="ctr"/>
            <a:endParaRPr lang="it-IT" sz="2800" dirty="0"/>
          </a:p>
          <a:p>
            <a:pPr algn="ctr"/>
            <a:r>
              <a:rPr lang="it-IT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683 persone</a:t>
            </a:r>
          </a:p>
          <a:p>
            <a:pPr algn="ctr"/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302 per la prima volta nei 6 mesi</a:t>
            </a:r>
            <a:endParaRPr lang="it-I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it-IT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it-IT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3.838</a:t>
            </a:r>
            <a:r>
              <a:rPr lang="it-IT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it-IT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ccessi</a:t>
            </a:r>
            <a:endParaRPr lang="it-IT" sz="28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A7881A1-F2F2-4C10-173C-1BE9B9B2DD5D}"/>
              </a:ext>
            </a:extLst>
          </p:cNvPr>
          <p:cNvSpPr txBox="1"/>
          <p:nvPr/>
        </p:nvSpPr>
        <p:spPr>
          <a:xfrm>
            <a:off x="375295" y="2318427"/>
            <a:ext cx="2888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>
                <a:solidFill>
                  <a:srgbClr val="00B050"/>
                </a:solidFill>
              </a:rPr>
              <a:t>Lo staff operativo: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0A4603C-529F-8A1D-6E65-D0C2782EB9DF}"/>
              </a:ext>
            </a:extLst>
          </p:cNvPr>
          <p:cNvSpPr txBox="1"/>
          <p:nvPr/>
        </p:nvSpPr>
        <p:spPr>
          <a:xfrm>
            <a:off x="375295" y="2841647"/>
            <a:ext cx="910875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indent="-627063">
              <a:buFont typeface="Wingdings" panose="05000000000000000000" pitchFamily="2" charset="2"/>
              <a:buChar char="Ø"/>
            </a:pPr>
            <a:r>
              <a:rPr lang="it-IT" sz="2800" b="1" dirty="0"/>
              <a:t>1 </a:t>
            </a:r>
            <a:r>
              <a:rPr lang="it-IT" sz="2800" dirty="0"/>
              <a:t>Educatore referente</a:t>
            </a:r>
          </a:p>
          <a:p>
            <a:pPr marL="627063" indent="-627063">
              <a:buFont typeface="Wingdings" panose="05000000000000000000" pitchFamily="2" charset="2"/>
              <a:buChar char="Ø"/>
            </a:pPr>
            <a:r>
              <a:rPr lang="it-IT" sz="2800" b="1" dirty="0"/>
              <a:t>1 </a:t>
            </a:r>
            <a:r>
              <a:rPr lang="it-IT" sz="2800" dirty="0"/>
              <a:t>Tecnico della riabilitazione psichiatrica</a:t>
            </a:r>
          </a:p>
          <a:p>
            <a:pPr marL="627063" indent="-627063">
              <a:buFont typeface="Wingdings" panose="05000000000000000000" pitchFamily="2" charset="2"/>
              <a:buChar char="Ø"/>
            </a:pPr>
            <a:r>
              <a:rPr lang="it-IT" sz="2800" b="1" dirty="0"/>
              <a:t>1 </a:t>
            </a:r>
            <a:r>
              <a:rPr lang="it-IT" sz="2800" dirty="0"/>
              <a:t>Psicologo</a:t>
            </a:r>
          </a:p>
          <a:p>
            <a:pPr marL="627063" indent="-627063">
              <a:buFont typeface="Wingdings" panose="05000000000000000000" pitchFamily="2" charset="2"/>
              <a:buChar char="Ø"/>
            </a:pPr>
            <a:r>
              <a:rPr lang="it-IT" sz="2800" b="1" dirty="0"/>
              <a:t>1 </a:t>
            </a:r>
            <a:r>
              <a:rPr lang="it-IT" sz="2800" dirty="0"/>
              <a:t>Community manager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sz="2800" dirty="0"/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it-IT" sz="2800" dirty="0">
                <a:sym typeface="Wingdings" panose="05000000000000000000" pitchFamily="2" charset="2"/>
              </a:rPr>
              <a:t>Totale di circa 3 tempi pieni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it-IT" sz="2800" dirty="0">
              <a:sym typeface="Wingdings" panose="05000000000000000000" pitchFamily="2" charset="2"/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it-IT" sz="2800" dirty="0"/>
              <a:t>Collaborazione con gli Utenti Esperti</a:t>
            </a:r>
          </a:p>
        </p:txBody>
      </p:sp>
    </p:spTree>
    <p:extLst>
      <p:ext uri="{BB962C8B-B14F-4D97-AF65-F5344CB8AC3E}">
        <p14:creationId xmlns:p14="http://schemas.microsoft.com/office/powerpoint/2010/main" val="410158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vestiti, persona, schermata, cartone animato&#10;&#10;Descrizione generata automaticamente">
            <a:extLst>
              <a:ext uri="{FF2B5EF4-FFF2-40B4-BE49-F238E27FC236}">
                <a16:creationId xmlns:a16="http://schemas.microsoft.com/office/drawing/2014/main" id="{79023974-D9C1-70E2-1C60-A6D1E7C82A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92" y="210731"/>
            <a:ext cx="3014015" cy="1844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66D76BE9-1B48-4763-3BB2-0115FBECEE73}"/>
              </a:ext>
            </a:extLst>
          </p:cNvPr>
          <p:cNvSpPr txBox="1"/>
          <p:nvPr/>
        </p:nvSpPr>
        <p:spPr>
          <a:xfrm>
            <a:off x="3183407" y="255672"/>
            <a:ext cx="69423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persone che hanno frequentato il CoLab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9BA0F10-3BAB-209A-C625-DE0DF22B8C03}"/>
              </a:ext>
            </a:extLst>
          </p:cNvPr>
          <p:cNvSpPr txBox="1"/>
          <p:nvPr/>
        </p:nvSpPr>
        <p:spPr>
          <a:xfrm>
            <a:off x="807072" y="2523308"/>
            <a:ext cx="9212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Storie di vita…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5CD9412-4164-ADE8-0590-67C50D9CD995}"/>
              </a:ext>
            </a:extLst>
          </p:cNvPr>
          <p:cNvSpPr txBox="1"/>
          <p:nvPr/>
        </p:nvSpPr>
        <p:spPr>
          <a:xfrm>
            <a:off x="3183407" y="4092968"/>
            <a:ext cx="62179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i="1" dirty="0">
                <a:solidFill>
                  <a:srgbClr val="ED9F89"/>
                </a:solidFill>
              </a:rPr>
              <a:t>Il Recovery College</a:t>
            </a:r>
          </a:p>
          <a:p>
            <a:r>
              <a:rPr lang="it-IT" sz="3200" i="1" dirty="0">
                <a:solidFill>
                  <a:srgbClr val="ED9F89"/>
                </a:solidFill>
              </a:rPr>
              <a:t>e La mappatura dinamica</a:t>
            </a:r>
          </a:p>
          <a:p>
            <a:endParaRPr lang="it-IT" sz="3200" i="1" dirty="0">
              <a:solidFill>
                <a:srgbClr val="ED9F89"/>
              </a:solidFill>
            </a:endParaRPr>
          </a:p>
          <a:p>
            <a:r>
              <a:rPr lang="it-IT" sz="3200" i="1" dirty="0">
                <a:solidFill>
                  <a:srgbClr val="ED9F89"/>
                </a:solidFill>
              </a:rPr>
              <a:t>raccontati da due utenti</a:t>
            </a:r>
          </a:p>
        </p:txBody>
      </p:sp>
    </p:spTree>
    <p:extLst>
      <p:ext uri="{BB962C8B-B14F-4D97-AF65-F5344CB8AC3E}">
        <p14:creationId xmlns:p14="http://schemas.microsoft.com/office/powerpoint/2010/main" val="14861794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9E619FFE-BFC4-2E43-14EE-887ADF3405DB}"/>
              </a:ext>
            </a:extLst>
          </p:cNvPr>
          <p:cNvSpPr txBox="1"/>
          <p:nvPr/>
        </p:nvSpPr>
        <p:spPr>
          <a:xfrm>
            <a:off x="339635" y="2751909"/>
            <a:ext cx="764486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“Un luogo dove poter essere studenti del proprio benessere”</a:t>
            </a:r>
            <a:br>
              <a:rPr lang="it-IT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it-IT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(Julie Rapper - Nottingham Recovery College, 2011)</a:t>
            </a:r>
          </a:p>
          <a:p>
            <a:pPr algn="ctr"/>
            <a:endParaRPr lang="it-IT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it-IT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it-IT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“Vogliamo che le persone scoprano chi sono</a:t>
            </a:r>
            <a:br>
              <a:rPr lang="it-IT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it-IT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ed imparino tutte le abilità per diventare quello che vorrebbero essere”</a:t>
            </a:r>
            <a:br>
              <a:rPr lang="it-IT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it-IT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(Lori </a:t>
            </a:r>
            <a:r>
              <a:rPr lang="it-IT" sz="2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Ashcraft</a:t>
            </a:r>
            <a:r>
              <a:rPr lang="it-IT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Recovery </a:t>
            </a:r>
            <a:r>
              <a:rPr lang="it-IT" sz="2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Innovations</a:t>
            </a:r>
            <a:r>
              <a:rPr lang="it-IT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2002)</a:t>
            </a:r>
            <a:endParaRPr lang="it-IT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 descr="Immagine che contiene disegno, Elementi grafici, clipart, Arte bambini&#10;&#10;Descrizione generata automaticamente">
            <a:extLst>
              <a:ext uri="{FF2B5EF4-FFF2-40B4-BE49-F238E27FC236}">
                <a16:creationId xmlns:a16="http://schemas.microsoft.com/office/drawing/2014/main" id="{16A5B663-777F-D1A7-7A25-3E4FC7D9B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3" y="195042"/>
            <a:ext cx="1542673" cy="2229761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DD507D88-71F9-248C-E839-198BD3B766B1}"/>
              </a:ext>
            </a:extLst>
          </p:cNvPr>
          <p:cNvSpPr txBox="1"/>
          <p:nvPr/>
        </p:nvSpPr>
        <p:spPr>
          <a:xfrm>
            <a:off x="1777806" y="340426"/>
            <a:ext cx="369921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b="1" dirty="0">
                <a:solidFill>
                  <a:srgbClr val="328D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it-IT" sz="3600" dirty="0">
                <a:solidFill>
                  <a:srgbClr val="328D30"/>
                </a:solidFill>
              </a:rPr>
              <a:t>ormazione e</a:t>
            </a:r>
          </a:p>
          <a:p>
            <a:r>
              <a:rPr lang="it-IT" sz="4000" b="1" dirty="0">
                <a:solidFill>
                  <a:srgbClr val="328D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it-IT" sz="3600" dirty="0">
                <a:solidFill>
                  <a:srgbClr val="328D30"/>
                </a:solidFill>
              </a:rPr>
              <a:t>pportunità per la</a:t>
            </a:r>
          </a:p>
          <a:p>
            <a:r>
              <a:rPr lang="it-IT" sz="4000" b="1" dirty="0">
                <a:solidFill>
                  <a:srgbClr val="328D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it-IT" sz="3600" dirty="0">
                <a:solidFill>
                  <a:srgbClr val="328D30"/>
                </a:solidFill>
              </a:rPr>
              <a:t>ecovery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B46F31D-2035-9B32-64DC-CCDA3BBAE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085" y="-462562"/>
            <a:ext cx="2565175" cy="54839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7252771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vestiti, Viso umano, muro, donna&#10;&#10;Descrizione generata automaticamente">
            <a:extLst>
              <a:ext uri="{FF2B5EF4-FFF2-40B4-BE49-F238E27FC236}">
                <a16:creationId xmlns:a16="http://schemas.microsoft.com/office/drawing/2014/main" id="{AC848D99-D302-FD97-EE37-9F87539D1A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11" y="2261331"/>
            <a:ext cx="5888276" cy="33121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4826E02-761F-9765-56EA-DB4D4DEBFC78}"/>
              </a:ext>
            </a:extLst>
          </p:cNvPr>
          <p:cNvSpPr txBox="1"/>
          <p:nvPr/>
        </p:nvSpPr>
        <p:spPr>
          <a:xfrm>
            <a:off x="453031" y="202205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La mappatura dinamica</a:t>
            </a:r>
            <a:endParaRPr lang="it-IT" sz="54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2376559-C9A5-836D-BA2A-A1B5A221F491}"/>
              </a:ext>
            </a:extLst>
          </p:cNvPr>
          <p:cNvSpPr txBox="1"/>
          <p:nvPr/>
        </p:nvSpPr>
        <p:spPr>
          <a:xfrm>
            <a:off x="6662057" y="202205"/>
            <a:ext cx="5320937" cy="643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b="0" i="0" dirty="0">
                <a:effectLst/>
              </a:rPr>
              <a:t>«La mappatura dinamica delle risorse è un percorso di conoscenza del territorio in cui si vive, la strada in cui si abita, il proprio comune, il quartiere, un comune vicino, o un territorio che... In questo percorso gli utenti dei servizi di salute mentale insieme a operatori, familiari e volontari si avvicinano alle realtà, da loro identificate, che aiutano o possono aiutare le persone con disagio psichico a vivere al meglio la loro vita.»</a:t>
            </a:r>
          </a:p>
          <a:p>
            <a:endParaRPr lang="it-IT" sz="2800" dirty="0"/>
          </a:p>
          <a:p>
            <a:pPr algn="r"/>
            <a:r>
              <a:rPr lang="it-IT" sz="2000" cap="small" dirty="0"/>
              <a:t>Alla Ricerca del Territorio Perduto</a:t>
            </a:r>
          </a:p>
        </p:txBody>
      </p:sp>
    </p:spTree>
    <p:extLst>
      <p:ext uri="{BB962C8B-B14F-4D97-AF65-F5344CB8AC3E}">
        <p14:creationId xmlns:p14="http://schemas.microsoft.com/office/powerpoint/2010/main" val="93639701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91CB4E01-55D9-CB74-8CAD-5F4F4E4B0C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66" y="431994"/>
            <a:ext cx="5684974" cy="1815778"/>
          </a:xfrm>
          <a:prstGeom prst="rect">
            <a:avLst/>
          </a:prstGeom>
        </p:spPr>
      </p:pic>
      <p:pic>
        <p:nvPicPr>
          <p:cNvPr id="2049" name="Immagine 4" descr="Immagine che contiene modello, Elementi grafici, Simmetria, quadrato&#10;&#10;Descrizione generata automaticamente">
            <a:extLst>
              <a:ext uri="{FF2B5EF4-FFF2-40B4-BE49-F238E27FC236}">
                <a16:creationId xmlns:a16="http://schemas.microsoft.com/office/drawing/2014/main" id="{70B8C916-324F-CAF8-F0FB-29DAB7BC6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104" y="2662452"/>
            <a:ext cx="3485800" cy="34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D0F4B3B4-89FB-599B-A8C4-3D0BF4244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015" y="2447449"/>
            <a:ext cx="6637507" cy="4201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3200" b="1" i="0" u="none" strike="noStrike" cap="none" normalizeH="0" baseline="0" dirty="0">
                <a:ln>
                  <a:noFill/>
                </a:ln>
                <a:solidFill>
                  <a:srgbClr val="297A38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Via Cimabue, 18 Brescia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3200" b="1" i="0" u="none" strike="noStrike" cap="none" normalizeH="0" baseline="0" dirty="0">
                <a:ln>
                  <a:noFill/>
                </a:ln>
                <a:solidFill>
                  <a:srgbClr val="297A38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www.colab-brescia.it</a:t>
            </a:r>
            <a:endParaRPr kumimoji="0" lang="it-IT" altLang="it-IT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3200" b="1" i="0" u="none" strike="noStrike" cap="none" normalizeH="0" baseline="0" dirty="0">
                <a:ln>
                  <a:noFill/>
                </a:ln>
                <a:solidFill>
                  <a:srgbClr val="297A38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info@colab-brescia.it</a:t>
            </a:r>
            <a:endParaRPr kumimoji="0" lang="it-IT" altLang="it-IT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3200" b="1" i="0" u="none" strike="noStrike" cap="none" normalizeH="0" baseline="0" dirty="0">
                <a:ln>
                  <a:noFill/>
                </a:ln>
                <a:solidFill>
                  <a:srgbClr val="297A38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colab@asst-spedalicivili.it</a:t>
            </a:r>
            <a:endParaRPr kumimoji="0" lang="it-IT" altLang="it-IT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3200" b="1" i="0" u="none" strike="noStrike" cap="none" normalizeH="0" baseline="0" dirty="0">
                <a:ln>
                  <a:noFill/>
                </a:ln>
                <a:solidFill>
                  <a:srgbClr val="297A38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Cell. 3393054198 - Tel. 0303333149</a:t>
            </a:r>
            <a:endParaRPr kumimoji="0" lang="it-IT" altLang="it-IT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F11AF8C-D972-42B2-319C-7F0B7A1E4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434" y="42769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47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Policromia&#10;&#10;Descrizione generata automaticamente">
            <a:extLst>
              <a:ext uri="{FF2B5EF4-FFF2-40B4-BE49-F238E27FC236}">
                <a16:creationId xmlns:a16="http://schemas.microsoft.com/office/drawing/2014/main" id="{F6387ABC-DF85-F27C-BC1A-F6CC29A19F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31665" cy="344614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993CA9B-CCA8-5A05-D280-B05474FDEC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627" y="3817775"/>
            <a:ext cx="7246374" cy="3118049"/>
          </a:xfrm>
          <a:prstGeom prst="rect">
            <a:avLst/>
          </a:prstGeom>
        </p:spPr>
      </p:pic>
      <p:pic>
        <p:nvPicPr>
          <p:cNvPr id="4" name="Immagine 3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91D26E8D-5FC9-78AB-F62D-C1BAF8DB12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513" y="-15478"/>
            <a:ext cx="5684974" cy="1815778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D4D5025C-D485-112B-2105-43E8B78EC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404" y="1724843"/>
            <a:ext cx="9667812" cy="504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2800" b="1" i="0" u="none" strike="noStrike" cap="none" normalizeH="0" baseline="0" dirty="0">
                <a:ln>
                  <a:noFill/>
                </a:ln>
                <a:solidFill>
                  <a:srgbClr val="297A38"/>
                </a:solidFill>
                <a:effectLst/>
                <a:ea typeface="Verdana" panose="020B0604030504040204" pitchFamily="34" charset="0"/>
                <a:cs typeface="Calibri" panose="020F0502020204030204" pitchFamily="34" charset="0"/>
              </a:rPr>
              <a:t>è un progetto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rgbClr val="297A38"/>
                </a:solidFill>
                <a:effectLst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kumimoji="0" lang="it-IT" altLang="it-IT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Verdana" panose="020B0604030504040204" pitchFamily="34" charset="0"/>
              </a:rPr>
              <a:t>innovativo per la salute mentale, riconosciuto da Regione Lombardia e attuato dal Dipartimento di Salute Mentale e delle Dipendenze dell’ASST Spedali Civili di Brescia con il sostegno del Comune di Brescia che mette a disposizione gli spazi presso la Torre Cimabue di San Polo.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2800" b="1" dirty="0">
                <a:solidFill>
                  <a:srgbClr val="297A38"/>
                </a:solidFill>
                <a:ea typeface="Verdana" panose="020B0604030504040204" pitchFamily="34" charset="0"/>
                <a:cs typeface="Calibri" panose="020F0502020204030204" pitchFamily="34" charset="0"/>
              </a:rPr>
              <a:t>è un luogo </a:t>
            </a:r>
            <a:r>
              <a:rPr kumimoji="0" lang="it-IT" altLang="it-IT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di prossimità aperto a quanti sono interessati a condividere tematiche inerenti alla salute mentale, un contesto animato di incontri e di esperienze dove è promossa la sensibilizzazione al benessere mentale in contrasto con lo stigma, un punto di ascolto e informazione. Un ponte fra i Servizi specialistici e la comunità locale.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2800" b="1" dirty="0">
                <a:solidFill>
                  <a:srgbClr val="297A38"/>
                </a:solidFill>
                <a:ea typeface="Verdana" panose="020B0604030504040204" pitchFamily="34" charset="0"/>
                <a:cs typeface="Calibri" panose="020F0502020204030204" pitchFamily="34" charset="0"/>
              </a:rPr>
              <a:t>è un’opportunità </a:t>
            </a:r>
            <a:r>
              <a:rPr kumimoji="0" lang="it-IT" altLang="it-IT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per valorizzare la rete territoriale e le risorse della comunità locale. Uno spazio di coproduzione aperto a pazienti, familiari, operatori, enti e associazioni, cooperative, gruppi e singoli cittadini che hanno a cuore il benessere personale e comunitario</a:t>
            </a:r>
            <a:endParaRPr kumimoji="0" lang="it-IT" altLang="it-IT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DDDDCE5-927F-8EC2-8C85-5EE679B1E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8750" y="6088559"/>
            <a:ext cx="25908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Un progetto del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a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a typeface="Calibri" panose="020F0502020204030204" pitchFamily="34" charset="0"/>
              </a:rPr>
              <a:t>Dipartimento di Salute Mentale e delle Dipendenze</a:t>
            </a:r>
            <a:r>
              <a:rPr kumimoji="0" lang="it-IT" altLang="it-IT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6369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4184DF28-9360-48BA-33B8-4C5CFD215A4C}"/>
              </a:ext>
            </a:extLst>
          </p:cNvPr>
          <p:cNvSpPr txBox="1"/>
          <p:nvPr/>
        </p:nvSpPr>
        <p:spPr>
          <a:xfrm>
            <a:off x="1520493" y="2599199"/>
            <a:ext cx="6679924" cy="3914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2800" b="1" i="1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Il Recovery College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2800" b="1" i="1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La mappatura dinamica delle risorse</a:t>
            </a:r>
            <a:endParaRPr lang="it-IT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2800" b="1" i="1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Il gruppo comunicazione</a:t>
            </a:r>
            <a:endParaRPr lang="it-IT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2800" b="1" i="1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</a:rPr>
              <a:t>Spazio accoglienza</a:t>
            </a:r>
            <a:endParaRPr lang="it-IT" sz="2800" b="1" i="1" dirty="0">
              <a:solidFill>
                <a:srgbClr val="297A38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2800" b="1" i="1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Gruppi di incontro e confronto</a:t>
            </a:r>
            <a:endParaRPr lang="it-IT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2800" b="1" i="1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</a:rPr>
              <a:t>Coprogettazione delle attività</a:t>
            </a:r>
            <a:endParaRPr lang="it-IT" sz="2800" b="1" i="1" dirty="0">
              <a:solidFill>
                <a:srgbClr val="297A38"/>
              </a:solidFill>
              <a:effectLst/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2800" b="1" i="1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Attività artistiche ed espressive</a:t>
            </a:r>
            <a:endParaRPr lang="it-IT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80C9ED0-2CBE-81C0-4173-4B60BDA388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5" r="10899"/>
          <a:stretch/>
        </p:blipFill>
        <p:spPr bwMode="auto">
          <a:xfrm>
            <a:off x="8989279" y="1656733"/>
            <a:ext cx="3114370" cy="3956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1798269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9D99C76-06B1-B130-28AC-A1351F3814DC}"/>
              </a:ext>
            </a:extLst>
          </p:cNvPr>
          <p:cNvSpPr txBox="1"/>
          <p:nvPr/>
        </p:nvSpPr>
        <p:spPr>
          <a:xfrm>
            <a:off x="1973668" y="2413403"/>
            <a:ext cx="9823268" cy="3997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4000" b="1" i="1" dirty="0">
                <a:solidFill>
                  <a:srgbClr val="297A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Il Recovery College</a:t>
            </a:r>
            <a:endParaRPr lang="it-IT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Secondo la scansione dell’anno accademico (da ottobre a giugno) vengono proposti due semestri di corsi, ispirati al modello dei “Recovery College”, che sono uno spazio formativo e di confronto aperti ad utenti dei Servizi, operatori, familiari e persone interessate ai temi della salute mentale e del benessere. Noi li chiamiamo </a:t>
            </a:r>
            <a:r>
              <a:rPr lang="it-IT" sz="2400" b="1" dirty="0">
                <a:solidFill>
                  <a:srgbClr val="05804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corsi </a:t>
            </a:r>
            <a:r>
              <a:rPr lang="it-IT" sz="2400" b="1" i="1" dirty="0">
                <a:solidFill>
                  <a:srgbClr val="05804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it-IT" sz="2400" b="1" dirty="0">
                <a:solidFill>
                  <a:srgbClr val="05804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(Formazione e Opportunità per la Recovery) e il motto che li descrive è “essere studenti del proprio benessere”. La partecipazione è libera e gratuita e docenti sono “esperti per professione” ed “esperti per esperienza”.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magine 9" descr="Immagine che contiene disegno, Elementi grafici, clipart, Arte bambini&#10;&#10;Descrizione generata automaticamente">
            <a:extLst>
              <a:ext uri="{FF2B5EF4-FFF2-40B4-BE49-F238E27FC236}">
                <a16:creationId xmlns:a16="http://schemas.microsoft.com/office/drawing/2014/main" id="{743B18AC-EF67-05AC-45AF-7AE0F6660F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3500708"/>
            <a:ext cx="1255779" cy="181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13735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pic>
        <p:nvPicPr>
          <p:cNvPr id="10" name="Immagine 9" descr="Immagine che contiene disegno, Elementi grafici, clipart, Arte bambini&#10;&#10;Descrizione generata automaticamente">
            <a:extLst>
              <a:ext uri="{FF2B5EF4-FFF2-40B4-BE49-F238E27FC236}">
                <a16:creationId xmlns:a16="http://schemas.microsoft.com/office/drawing/2014/main" id="{743B18AC-EF67-05AC-45AF-7AE0F6660F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3500708"/>
            <a:ext cx="1255779" cy="181508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BC8834-B713-E3FA-0AEA-0A443CBD079F}"/>
              </a:ext>
            </a:extLst>
          </p:cNvPr>
          <p:cNvSpPr txBox="1"/>
          <p:nvPr/>
        </p:nvSpPr>
        <p:spPr>
          <a:xfrm>
            <a:off x="2303417" y="2555910"/>
            <a:ext cx="8344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>
                <a:solidFill>
                  <a:srgbClr val="00B050"/>
                </a:solidFill>
              </a:rPr>
              <a:t>I dati del Recovery College, nei primi sei mesi del 2023: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4A89617-4975-106E-5F68-093222F85054}"/>
              </a:ext>
            </a:extLst>
          </p:cNvPr>
          <p:cNvSpPr txBox="1"/>
          <p:nvPr/>
        </p:nvSpPr>
        <p:spPr>
          <a:xfrm>
            <a:off x="2303417" y="3215317"/>
            <a:ext cx="910875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buFont typeface="Wingdings" panose="05000000000000000000" pitchFamily="2" charset="2"/>
              <a:buChar char="Ø"/>
            </a:pPr>
            <a:r>
              <a:rPr lang="it-IT" sz="2800" b="1" dirty="0"/>
              <a:t>19</a:t>
            </a:r>
            <a:r>
              <a:rPr lang="it-IT" sz="2800" dirty="0"/>
              <a:t> corsi</a:t>
            </a:r>
          </a:p>
          <a:p>
            <a:pPr marL="444500" indent="-444500">
              <a:buFont typeface="Wingdings" panose="05000000000000000000" pitchFamily="2" charset="2"/>
              <a:buChar char="Ø"/>
            </a:pPr>
            <a:r>
              <a:rPr lang="it-IT" sz="2800" b="1" dirty="0"/>
              <a:t>190</a:t>
            </a:r>
            <a:r>
              <a:rPr lang="it-IT" sz="2800" dirty="0"/>
              <a:t> persone iscritte (37% utenti, 28% interessati ai temi, 19% operatori, 12% familiari, 4% studenti) </a:t>
            </a:r>
          </a:p>
          <a:p>
            <a:pPr marL="444500" indent="-444500">
              <a:buFont typeface="Wingdings" panose="05000000000000000000" pitchFamily="2" charset="2"/>
              <a:buChar char="Ø"/>
            </a:pPr>
            <a:r>
              <a:rPr lang="it-IT" sz="2800" b="1" dirty="0"/>
              <a:t>413</a:t>
            </a:r>
            <a:r>
              <a:rPr lang="it-IT" sz="2800" dirty="0"/>
              <a:t> iscrizioni</a:t>
            </a:r>
          </a:p>
          <a:p>
            <a:pPr marL="444500" indent="-444500">
              <a:buFont typeface="Wingdings" panose="05000000000000000000" pitchFamily="2" charset="2"/>
              <a:buChar char="Ø"/>
            </a:pPr>
            <a:r>
              <a:rPr lang="it-IT" sz="2800" b="1" dirty="0"/>
              <a:t>74</a:t>
            </a:r>
            <a:r>
              <a:rPr lang="it-IT" sz="2800" dirty="0"/>
              <a:t> incontri</a:t>
            </a:r>
          </a:p>
          <a:p>
            <a:pPr marL="444500" indent="-444500">
              <a:buFont typeface="Wingdings" panose="05000000000000000000" pitchFamily="2" charset="2"/>
              <a:buChar char="Ø"/>
            </a:pPr>
            <a:r>
              <a:rPr lang="it-IT" sz="2800" b="1" dirty="0"/>
              <a:t>28</a:t>
            </a:r>
            <a:r>
              <a:rPr lang="it-IT" sz="2800" dirty="0"/>
              <a:t> Enti e organizzazioni che, gratuitamente, hanno collaborato per la preparazione e conduzione dei corsi</a:t>
            </a:r>
          </a:p>
        </p:txBody>
      </p:sp>
    </p:spTree>
    <p:extLst>
      <p:ext uri="{BB962C8B-B14F-4D97-AF65-F5344CB8AC3E}">
        <p14:creationId xmlns:p14="http://schemas.microsoft.com/office/powerpoint/2010/main" val="1538513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pic>
        <p:nvPicPr>
          <p:cNvPr id="10" name="Immagine 9" descr="Immagine che contiene disegno, Elementi grafici, clipart, Arte bambini&#10;&#10;Descrizione generata automaticamente">
            <a:extLst>
              <a:ext uri="{FF2B5EF4-FFF2-40B4-BE49-F238E27FC236}">
                <a16:creationId xmlns:a16="http://schemas.microsoft.com/office/drawing/2014/main" id="{743B18AC-EF67-05AC-45AF-7AE0F6660F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3500708"/>
            <a:ext cx="1255779" cy="181508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BC8834-B713-E3FA-0AEA-0A443CBD079F}"/>
              </a:ext>
            </a:extLst>
          </p:cNvPr>
          <p:cNvSpPr txBox="1"/>
          <p:nvPr/>
        </p:nvSpPr>
        <p:spPr>
          <a:xfrm>
            <a:off x="2541420" y="2100382"/>
            <a:ext cx="94950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00B050"/>
                </a:solidFill>
              </a:rPr>
              <a:t>Gli enti che hanno collaborato per i corsi del Recovery College, nei primi sei mesi del 2023: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E264FED-D4AE-4039-2F04-DFA36670FCB6}"/>
              </a:ext>
            </a:extLst>
          </p:cNvPr>
          <p:cNvSpPr txBox="1"/>
          <p:nvPr/>
        </p:nvSpPr>
        <p:spPr>
          <a:xfrm>
            <a:off x="1773943" y="3211407"/>
            <a:ext cx="10366986" cy="3636000"/>
          </a:xfrm>
          <a:prstGeom prst="rect">
            <a:avLst/>
          </a:prstGeom>
          <a:noFill/>
        </p:spPr>
        <p:txBody>
          <a:bodyPr wrap="square" numCol="3" spcCol="216000">
            <a:spAutoFit/>
          </a:bodyPr>
          <a:lstStyle/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ACLI Brescia e ACLI Circolo di San Polo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AMA Brescia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APS AUSER Tule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APS One Soul Project </a:t>
            </a:r>
            <a:r>
              <a:rPr lang="it-IT" sz="1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Choir</a:t>
            </a:r>
            <a:endParaRPr lang="it-IT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Associazione Alleanza per la Salute Mentale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Associazione I </a:t>
            </a:r>
            <a:r>
              <a:rPr lang="it-IT" sz="1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GiraSoli</a:t>
            </a:r>
            <a:endParaRPr lang="it-IT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Associazione Il Chiaro del Bosco ONLUS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Associazione Marco Cavallo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Associazione Nessuno è un’isola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Caritas Diocesana e Caritas di San Polo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Comune di Brescia - Biblioteca di San Polo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Comune di Brescia - Casa delle Associazioni 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Comune di Brescia - Polizia Locale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Comune di Brescia - Servizi Sociali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Comune di Brescia - Servizio per il lavoro e l’inclusione sociale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Congrega della Carità Apostolica – Fondazione Bonicelli Reggio Pederzani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Consiglio di Quartiere San Polo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Consorzio di cooperative sociali Solco 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Consultori di ASST Spedali Civili di Brescia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Cooperativa Comunità Fraternità – Centro Diurno Stella del Mattino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Cooperativa Comunità Fraternità - Centro Diurno Borghetti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Cooperativa Comunità Fraternità - Spazio Off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Cooperativa Elefanti Volanti - Consultorio </a:t>
            </a:r>
            <a:r>
              <a:rPr lang="it-IT" sz="1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Crescereinsieme</a:t>
            </a:r>
            <a:endParaRPr lang="it-IT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Cooperativa Essere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Cooperativa La Rete – Portierato Sociale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Cooperativa La Rondine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Gruppo familiari Albero della Famiglia</a:t>
            </a: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L’ORTOC’</a:t>
            </a: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È</a:t>
            </a:r>
            <a:r>
              <a:rPr lang="it-IT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Cooperativa </a:t>
            </a:r>
            <a:r>
              <a:rPr lang="it-IT" sz="1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Kemay</a:t>
            </a:r>
            <a:endParaRPr lang="it-IT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7313" lvl="0" indent="-87313">
              <a:lnSpc>
                <a:spcPct val="107000"/>
              </a:lnSpc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it-I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Progetto Centro per la famiglia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260686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pic>
        <p:nvPicPr>
          <p:cNvPr id="10" name="Immagine 9" descr="Immagine che contiene disegno, Elementi grafici, clipart, Arte bambini&#10;&#10;Descrizione generata automaticamente">
            <a:extLst>
              <a:ext uri="{FF2B5EF4-FFF2-40B4-BE49-F238E27FC236}">
                <a16:creationId xmlns:a16="http://schemas.microsoft.com/office/drawing/2014/main" id="{743B18AC-EF67-05AC-45AF-7AE0F6660F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3500708"/>
            <a:ext cx="1255779" cy="181508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BC8834-B713-E3FA-0AEA-0A443CBD079F}"/>
              </a:ext>
            </a:extLst>
          </p:cNvPr>
          <p:cNvSpPr txBox="1"/>
          <p:nvPr/>
        </p:nvSpPr>
        <p:spPr>
          <a:xfrm>
            <a:off x="2303417" y="2555910"/>
            <a:ext cx="775417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>
                <a:solidFill>
                  <a:srgbClr val="00B050"/>
                </a:solidFill>
              </a:rPr>
              <a:t>I primi dati dei corsi del primo semestre 2023-2024</a:t>
            </a:r>
            <a:br>
              <a:rPr lang="it-IT" sz="2800" b="1" dirty="0">
                <a:solidFill>
                  <a:srgbClr val="00B050"/>
                </a:solidFill>
              </a:rPr>
            </a:br>
            <a:r>
              <a:rPr lang="it-IT" sz="2400" b="1" dirty="0">
                <a:solidFill>
                  <a:srgbClr val="00B050"/>
                </a:solidFill>
              </a:rPr>
              <a:t>(iniziato il 16 ottobre):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4A89617-4975-106E-5F68-093222F85054}"/>
              </a:ext>
            </a:extLst>
          </p:cNvPr>
          <p:cNvSpPr txBox="1"/>
          <p:nvPr/>
        </p:nvSpPr>
        <p:spPr>
          <a:xfrm>
            <a:off x="2303417" y="3802890"/>
            <a:ext cx="910875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800" b="1" dirty="0"/>
              <a:t>19</a:t>
            </a:r>
            <a:r>
              <a:rPr lang="it-IT" sz="2800" dirty="0"/>
              <a:t> corsi (di cui 7 ad oggi iniziati)</a:t>
            </a:r>
          </a:p>
          <a:p>
            <a:pPr marL="444500" indent="-444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800" b="1" dirty="0"/>
              <a:t>122</a:t>
            </a:r>
            <a:r>
              <a:rPr lang="it-IT" sz="2800" dirty="0"/>
              <a:t> iscritti</a:t>
            </a:r>
          </a:p>
          <a:p>
            <a:pPr marL="444500" indent="-444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800" b="1" dirty="0"/>
              <a:t>275</a:t>
            </a:r>
            <a:r>
              <a:rPr lang="it-IT" sz="2800" dirty="0"/>
              <a:t> iscrizioni</a:t>
            </a:r>
          </a:p>
          <a:p>
            <a:pPr algn="r"/>
            <a:r>
              <a:rPr lang="it-IT" sz="2000" i="1" dirty="0"/>
              <a:t>Dato aggiornato al 06/11/2023</a:t>
            </a:r>
          </a:p>
        </p:txBody>
      </p:sp>
    </p:spTree>
    <p:extLst>
      <p:ext uri="{BB962C8B-B14F-4D97-AF65-F5344CB8AC3E}">
        <p14:creationId xmlns:p14="http://schemas.microsoft.com/office/powerpoint/2010/main" val="3052431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pic>
        <p:nvPicPr>
          <p:cNvPr id="9" name="Immagine 8" descr="Immagine che contiene modello, Elementi grafici, pixel, design&#10;&#10;Descrizione generata automaticamente">
            <a:extLst>
              <a:ext uri="{FF2B5EF4-FFF2-40B4-BE49-F238E27FC236}">
                <a16:creationId xmlns:a16="http://schemas.microsoft.com/office/drawing/2014/main" id="{BEB38FE5-8DC3-A5D7-3785-0840C3E099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6" y="3054194"/>
            <a:ext cx="2857500" cy="28575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346962E-D9F2-E126-9CF4-15491408AC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5515" y="2579349"/>
            <a:ext cx="2137965" cy="3079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019BDE7-29CD-7B2E-B0C3-953305460EA3}"/>
              </a:ext>
            </a:extLst>
          </p:cNvPr>
          <p:cNvSpPr txBox="1"/>
          <p:nvPr/>
        </p:nvSpPr>
        <p:spPr>
          <a:xfrm>
            <a:off x="2873906" y="2201482"/>
            <a:ext cx="6762350" cy="4323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800" b="1" i="1" kern="0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La mappatura dinamica delle risorse</a:t>
            </a:r>
            <a:endParaRPr lang="it-IT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Partendo da un bisogno personale, o individuato all’interno del “gruppo mappatura”, è attivata, con la partecipazione diretta della persona interessata, una ricerca delle risorse presenti sul territorio che possono rispondere allo specifico bisogno e diventare opportunità per i percorsi individuali di benessere.</a:t>
            </a:r>
          </a:p>
        </p:txBody>
      </p:sp>
    </p:spTree>
    <p:extLst>
      <p:ext uri="{BB962C8B-B14F-4D97-AF65-F5344CB8AC3E}">
        <p14:creationId xmlns:p14="http://schemas.microsoft.com/office/powerpoint/2010/main" val="4076241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schermata, clipart, grafica&#10;&#10;Descrizione generata automaticamente">
            <a:extLst>
              <a:ext uri="{FF2B5EF4-FFF2-40B4-BE49-F238E27FC236}">
                <a16:creationId xmlns:a16="http://schemas.microsoft.com/office/drawing/2014/main" id="{949D46AC-7A90-59F6-430C-EF1E68390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64" y="198890"/>
            <a:ext cx="2250859" cy="2250859"/>
          </a:xfrm>
          <a:prstGeom prst="rect">
            <a:avLst/>
          </a:prstGeom>
        </p:spPr>
      </p:pic>
      <p:pic>
        <p:nvPicPr>
          <p:cNvPr id="3" name="Immagine 2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4F8E0D3C-4BE8-6AFE-A1BF-90C8BFD2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4"/>
          <a:stretch/>
        </p:blipFill>
        <p:spPr>
          <a:xfrm>
            <a:off x="9496997" y="0"/>
            <a:ext cx="2695003" cy="181577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02366-72C9-E382-22F7-18B5BF867025}"/>
              </a:ext>
            </a:extLst>
          </p:cNvPr>
          <p:cNvSpPr txBox="1"/>
          <p:nvPr/>
        </p:nvSpPr>
        <p:spPr>
          <a:xfrm>
            <a:off x="2717260" y="447156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dirty="0">
                <a:solidFill>
                  <a:srgbClr val="ED9F89"/>
                </a:solidFill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Dreaming Outloud Pro" panose="03050502040302030504" pitchFamily="66" charset="0"/>
                <a:ea typeface="Calibri" panose="020F0502020204030204" pitchFamily="34" charset="0"/>
              </a:rPr>
              <a:t>Le proposte e le attività</a:t>
            </a:r>
            <a:endParaRPr lang="it-IT" sz="5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AFC7970-9493-5944-2ECE-7003C5F4D761}"/>
              </a:ext>
            </a:extLst>
          </p:cNvPr>
          <p:cNvSpPr txBox="1"/>
          <p:nvPr/>
        </p:nvSpPr>
        <p:spPr>
          <a:xfrm>
            <a:off x="6410227" y="2078864"/>
            <a:ext cx="5568960" cy="4533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800" b="1" i="1" kern="0" dirty="0">
                <a:solidFill>
                  <a:srgbClr val="297A38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Il gruppo comunicazione</a:t>
            </a:r>
            <a:endParaRPr lang="it-IT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it-IT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Composto da giovani, con il supporto di due consulenti, curano il sito internet e tutta la comunicazione del </a:t>
            </a:r>
            <a:r>
              <a:rPr lang="it-IT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CoLab</a:t>
            </a:r>
            <a:r>
              <a:rPr lang="it-IT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(social, elaborazione grafica di locandine, volantini, ecc.) e dei progetti ad esso collegati. Il gruppo si incontra ogni settimana ed è attivo in collaborazione con l’Associazione Il Chiaro del Bosco ETS.</a:t>
            </a:r>
            <a:endParaRPr lang="it-IT" sz="28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3BE630DF-E13E-535F-A90D-82CB0008DF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064" y="2449749"/>
            <a:ext cx="5969593" cy="34137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FB97989-0EB8-3F71-3F35-1A998981EBC0}"/>
              </a:ext>
            </a:extLst>
          </p:cNvPr>
          <p:cNvSpPr txBox="1"/>
          <p:nvPr/>
        </p:nvSpPr>
        <p:spPr>
          <a:xfrm>
            <a:off x="3218131" y="6111739"/>
            <a:ext cx="2416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ED9F89"/>
                </a:solidFill>
              </a:rPr>
              <a:t>www.colab-brescia.it</a:t>
            </a:r>
          </a:p>
        </p:txBody>
      </p:sp>
    </p:spTree>
    <p:extLst>
      <p:ext uri="{BB962C8B-B14F-4D97-AF65-F5344CB8AC3E}">
        <p14:creationId xmlns:p14="http://schemas.microsoft.com/office/powerpoint/2010/main" val="4226827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CFBD15962E5224EAA16C1C5BBDCCE9D" ma:contentTypeVersion="14" ma:contentTypeDescription="Creare un nuovo documento." ma:contentTypeScope="" ma:versionID="6b72cf1bdc22eb6b9277ddf43e2e9093">
  <xsd:schema xmlns:xsd="http://www.w3.org/2001/XMLSchema" xmlns:xs="http://www.w3.org/2001/XMLSchema" xmlns:p="http://schemas.microsoft.com/office/2006/metadata/properties" xmlns:ns2="98355aeb-9d20-4845-b303-91932b1ee896" xmlns:ns3="5ae98fbb-a998-4a15-b66e-818c466c35c2" targetNamespace="http://schemas.microsoft.com/office/2006/metadata/properties" ma:root="true" ma:fieldsID="6e90576e71501607f0e7d5de45dec3a5" ns2:_="" ns3:_="">
    <xsd:import namespace="98355aeb-9d20-4845-b303-91932b1ee896"/>
    <xsd:import namespace="5ae98fbb-a998-4a15-b66e-818c466c35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355aeb-9d20-4845-b303-91932b1ee8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b61f8497-73dd-42ca-94ea-0cee8de7de6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e98fbb-a998-4a15-b66e-818c466c35c2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9f9025d-1240-4b9c-a0ab-9bde3ba2e3e2}" ma:internalName="TaxCatchAll" ma:showField="CatchAllData" ma:web="5ae98fbb-a998-4a15-b66e-818c466c35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8355aeb-9d20-4845-b303-91932b1ee896">
      <Terms xmlns="http://schemas.microsoft.com/office/infopath/2007/PartnerControls"/>
    </lcf76f155ced4ddcb4097134ff3c332f>
    <TaxCatchAll xmlns="5ae98fbb-a998-4a15-b66e-818c466c35c2" xsi:nil="true"/>
  </documentManagement>
</p:properties>
</file>

<file path=customXml/itemProps1.xml><?xml version="1.0" encoding="utf-8"?>
<ds:datastoreItem xmlns:ds="http://schemas.openxmlformats.org/officeDocument/2006/customXml" ds:itemID="{DC60EF41-E2B3-453A-ADF5-C988678FA0B9}"/>
</file>

<file path=customXml/itemProps2.xml><?xml version="1.0" encoding="utf-8"?>
<ds:datastoreItem xmlns:ds="http://schemas.openxmlformats.org/officeDocument/2006/customXml" ds:itemID="{8A12F900-ABD6-4806-9084-D5E6C7455208}"/>
</file>

<file path=customXml/itemProps3.xml><?xml version="1.0" encoding="utf-8"?>
<ds:datastoreItem xmlns:ds="http://schemas.openxmlformats.org/officeDocument/2006/customXml" ds:itemID="{F84064E2-9EE9-49D5-98A8-B076C427B965}"/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1447</Words>
  <Application>Microsoft Office PowerPoint</Application>
  <PresentationFormat>Widescreen</PresentationFormat>
  <Paragraphs>152</Paragraphs>
  <Slides>19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6" baseType="lpstr">
      <vt:lpstr>Calibri Light</vt:lpstr>
      <vt:lpstr>Calibri</vt:lpstr>
      <vt:lpstr>Bradley Hand ITC</vt:lpstr>
      <vt:lpstr>Dreaming Outloud Pro</vt:lpstr>
      <vt:lpstr>Arial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Gianpaolo Scarsato</dc:creator>
  <cp:lastModifiedBy>Gianpaolo Scarsato</cp:lastModifiedBy>
  <cp:revision>7</cp:revision>
  <cp:lastPrinted>2023-11-06T10:05:01Z</cp:lastPrinted>
  <dcterms:created xsi:type="dcterms:W3CDTF">2023-10-10T14:43:07Z</dcterms:created>
  <dcterms:modified xsi:type="dcterms:W3CDTF">2023-11-06T10:44:35Z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0x0101008CFBD15962E5224EAA16C1C5BBDCCE9D</vt:lpwstr>
  </property>
</Properties>
</file>